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2"/>
  </p:notesMasterIdLst>
  <p:sldIdLst>
    <p:sldId id="366" r:id="rId2"/>
    <p:sldId id="292" r:id="rId3"/>
    <p:sldId id="293" r:id="rId4"/>
    <p:sldId id="355" r:id="rId5"/>
    <p:sldId id="373" r:id="rId6"/>
    <p:sldId id="281" r:id="rId7"/>
    <p:sldId id="294" r:id="rId8"/>
    <p:sldId id="307" r:id="rId9"/>
    <p:sldId id="308" r:id="rId10"/>
    <p:sldId id="309" r:id="rId11"/>
    <p:sldId id="311" r:id="rId12"/>
    <p:sldId id="299" r:id="rId13"/>
    <p:sldId id="313" r:id="rId14"/>
    <p:sldId id="314" r:id="rId15"/>
    <p:sldId id="317" r:id="rId16"/>
    <p:sldId id="367" r:id="rId17"/>
    <p:sldId id="368" r:id="rId18"/>
    <p:sldId id="325" r:id="rId19"/>
    <p:sldId id="345" r:id="rId20"/>
    <p:sldId id="346" r:id="rId21"/>
    <p:sldId id="352" r:id="rId22"/>
    <p:sldId id="353" r:id="rId23"/>
    <p:sldId id="354" r:id="rId24"/>
    <p:sldId id="350" r:id="rId25"/>
    <p:sldId id="351" r:id="rId26"/>
    <p:sldId id="305" r:id="rId27"/>
    <p:sldId id="326" r:id="rId28"/>
    <p:sldId id="356" r:id="rId29"/>
    <p:sldId id="374" r:id="rId30"/>
    <p:sldId id="327" r:id="rId31"/>
    <p:sldId id="370" r:id="rId32"/>
    <p:sldId id="371" r:id="rId33"/>
    <p:sldId id="372" r:id="rId34"/>
    <p:sldId id="375" r:id="rId35"/>
    <p:sldId id="330" r:id="rId36"/>
    <p:sldId id="321" r:id="rId37"/>
    <p:sldId id="369" r:id="rId38"/>
    <p:sldId id="322" r:id="rId39"/>
    <p:sldId id="334" r:id="rId40"/>
    <p:sldId id="335" r:id="rId41"/>
    <p:sldId id="333" r:id="rId42"/>
    <p:sldId id="336" r:id="rId43"/>
    <p:sldId id="338" r:id="rId44"/>
    <p:sldId id="339" r:id="rId45"/>
    <p:sldId id="361" r:id="rId46"/>
    <p:sldId id="358" r:id="rId47"/>
    <p:sldId id="359" r:id="rId48"/>
    <p:sldId id="360" r:id="rId49"/>
    <p:sldId id="376" r:id="rId50"/>
    <p:sldId id="31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D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92" autoAdjust="0"/>
    <p:restoredTop sz="94511" autoAdjust="0"/>
  </p:normalViewPr>
  <p:slideViewPr>
    <p:cSldViewPr>
      <p:cViewPr varScale="1">
        <p:scale>
          <a:sx n="81" d="100"/>
          <a:sy n="81" d="100"/>
        </p:scale>
        <p:origin x="96" y="11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99C40-7102-4328-825B-A5C72AE4198F}" type="datetimeFigureOut">
              <a:rPr lang="en-US" smtClean="0"/>
              <a:t>11/15/2016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64CFB-6E35-40FE-A5D9-2BF9D7FAFBDA}" type="slidenum">
              <a:rPr lang="en-US" smtClean="0"/>
              <a:t>‹#›</a:t>
            </a:fld>
            <a:endParaRPr lang="en-US"/>
          </a:p>
        </p:txBody>
      </p:sp>
    </p:spTree>
    <p:extLst>
      <p:ext uri="{BB962C8B-B14F-4D97-AF65-F5344CB8AC3E}">
        <p14:creationId xmlns:p14="http://schemas.microsoft.com/office/powerpoint/2010/main" val="186203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RV-Match is a programming language</a:t>
            </a:r>
            <a:r>
              <a:rPr lang="en-US" baseline="0" dirty="0" smtClean="0"/>
              <a:t> analysis and design framework.</a:t>
            </a:r>
          </a:p>
          <a:p>
            <a:r>
              <a:rPr lang="en-US" baseline="0" dirty="0" smtClean="0"/>
              <a:t>Its vision is to allow and encourage the language designers to formally define their languages once and for all, using an intuitive and attractive notation, and then obtain essentially for free implementations as well as analysis tools for the defined languages.</a:t>
            </a:r>
          </a:p>
          <a:p>
            <a:r>
              <a:rPr lang="en-US" baseline="0" dirty="0" smtClean="0"/>
              <a:t>We currently focus on the interpretation capability only, which in combination with the C language definition yields a powerful </a:t>
            </a:r>
            <a:r>
              <a:rPr lang="en-US" baseline="0" dirty="0" err="1" smtClean="0"/>
              <a:t>undefinedness</a:t>
            </a:r>
            <a:r>
              <a:rPr lang="en-US" baseline="0" dirty="0" smtClean="0"/>
              <a:t> checker.</a:t>
            </a:r>
          </a:p>
        </p:txBody>
      </p:sp>
      <p:sp>
        <p:nvSpPr>
          <p:cNvPr id="4" name="Slide Number Placeholder 3"/>
          <p:cNvSpPr>
            <a:spLocks noGrp="1"/>
          </p:cNvSpPr>
          <p:nvPr>
            <p:ph type="sldNum" sz="quarter" idx="10"/>
          </p:nvPr>
        </p:nvSpPr>
        <p:spPr/>
        <p:txBody>
          <a:bodyPr/>
          <a:lstStyle/>
          <a:p>
            <a:fld id="{C2557DC9-8E5A-4BF9-A29A-338FF3FC9769}" type="slidenum">
              <a:rPr lang="en-US" smtClean="0"/>
              <a:pPr/>
              <a:t>18</a:t>
            </a:fld>
            <a:endParaRPr lang="en-US"/>
          </a:p>
        </p:txBody>
      </p:sp>
    </p:spTree>
    <p:extLst>
      <p:ext uri="{BB962C8B-B14F-4D97-AF65-F5344CB8AC3E}">
        <p14:creationId xmlns:p14="http://schemas.microsoft.com/office/powerpoint/2010/main" val="61462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64CFB-6E35-40FE-A5D9-2BF9D7FAFBDA}" type="slidenum">
              <a:rPr lang="en-US" smtClean="0"/>
              <a:t>44</a:t>
            </a:fld>
            <a:endParaRPr lang="en-US"/>
          </a:p>
        </p:txBody>
      </p:sp>
    </p:spTree>
    <p:extLst>
      <p:ext uri="{BB962C8B-B14F-4D97-AF65-F5344CB8AC3E}">
        <p14:creationId xmlns:p14="http://schemas.microsoft.com/office/powerpoint/2010/main" val="132139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64CFB-6E35-40FE-A5D9-2BF9D7FAFBDA}" type="slidenum">
              <a:rPr lang="en-US" smtClean="0"/>
              <a:t>46</a:t>
            </a:fld>
            <a:endParaRPr lang="en-US"/>
          </a:p>
        </p:txBody>
      </p:sp>
    </p:spTree>
    <p:extLst>
      <p:ext uri="{BB962C8B-B14F-4D97-AF65-F5344CB8AC3E}">
        <p14:creationId xmlns:p14="http://schemas.microsoft.com/office/powerpoint/2010/main" val="117814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64CFB-6E35-40FE-A5D9-2BF9D7FAFBDA}" type="slidenum">
              <a:rPr lang="en-US" smtClean="0"/>
              <a:t>48</a:t>
            </a:fld>
            <a:endParaRPr lang="en-US"/>
          </a:p>
        </p:txBody>
      </p:sp>
    </p:spTree>
    <p:extLst>
      <p:ext uri="{BB962C8B-B14F-4D97-AF65-F5344CB8AC3E}">
        <p14:creationId xmlns:p14="http://schemas.microsoft.com/office/powerpoint/2010/main" val="621502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64CFB-6E35-40FE-A5D9-2BF9D7FAFBDA}" type="slidenum">
              <a:rPr lang="en-US" smtClean="0"/>
              <a:t>49</a:t>
            </a:fld>
            <a:endParaRPr lang="en-US"/>
          </a:p>
        </p:txBody>
      </p:sp>
    </p:spTree>
    <p:extLst>
      <p:ext uri="{BB962C8B-B14F-4D97-AF65-F5344CB8AC3E}">
        <p14:creationId xmlns:p14="http://schemas.microsoft.com/office/powerpoint/2010/main" val="125450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complete definition of a fragment of C, called </a:t>
            </a:r>
            <a:r>
              <a:rPr lang="en-US" baseline="0" dirty="0" err="1" smtClean="0"/>
              <a:t>KernelC</a:t>
            </a:r>
            <a:r>
              <a:rPr lang="en-US" baseline="0" dirty="0" smtClean="0"/>
              <a:t>, as generated by the K tool.</a:t>
            </a:r>
          </a:p>
          <a:p>
            <a:r>
              <a:rPr lang="en-US" baseline="0" dirty="0" smtClean="0"/>
              <a:t>The left column defines its formal syntax and the other two its formal semantics.</a:t>
            </a:r>
          </a:p>
          <a:p>
            <a:r>
              <a:rPr lang="en-US" baseline="0" dirty="0" smtClean="0"/>
              <a:t>I will next zoom through this definition and highlight some of the K tool’s features.</a:t>
            </a:r>
          </a:p>
          <a:p>
            <a:endParaRPr lang="en-US" dirty="0"/>
          </a:p>
        </p:txBody>
      </p:sp>
      <p:sp>
        <p:nvSpPr>
          <p:cNvPr id="4" name="Slide Number Placeholder 3"/>
          <p:cNvSpPr>
            <a:spLocks noGrp="1"/>
          </p:cNvSpPr>
          <p:nvPr>
            <p:ph type="sldNum" sz="quarter" idx="10"/>
          </p:nvPr>
        </p:nvSpPr>
        <p:spPr/>
        <p:txBody>
          <a:bodyPr/>
          <a:lstStyle/>
          <a:p>
            <a:fld id="{C2557DC9-8E5A-4BF9-A29A-338FF3FC9769}" type="slidenum">
              <a:rPr lang="en-US" smtClean="0"/>
              <a:pPr/>
              <a:t>20</a:t>
            </a:fld>
            <a:endParaRPr lang="en-US"/>
          </a:p>
        </p:txBody>
      </p:sp>
    </p:spTree>
    <p:extLst>
      <p:ext uri="{BB962C8B-B14F-4D97-AF65-F5344CB8AC3E}">
        <p14:creationId xmlns:p14="http://schemas.microsoft.com/office/powerpoint/2010/main" val="32789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complete definition of a fragment of C, called </a:t>
            </a:r>
            <a:r>
              <a:rPr lang="en-US" baseline="0" dirty="0" err="1" smtClean="0"/>
              <a:t>KernelC</a:t>
            </a:r>
            <a:r>
              <a:rPr lang="en-US" baseline="0" dirty="0" smtClean="0"/>
              <a:t>, as generated by the K tool.</a:t>
            </a:r>
          </a:p>
          <a:p>
            <a:r>
              <a:rPr lang="en-US" baseline="0" dirty="0" smtClean="0"/>
              <a:t>The left column defines its formal syntax and the other two its formal semantics.</a:t>
            </a:r>
          </a:p>
          <a:p>
            <a:r>
              <a:rPr lang="en-US" baseline="0" dirty="0" smtClean="0"/>
              <a:t>I will next zoom through this definition and highlight some of the K tool’s features.</a:t>
            </a:r>
          </a:p>
          <a:p>
            <a:endParaRPr lang="en-US" dirty="0"/>
          </a:p>
        </p:txBody>
      </p:sp>
      <p:sp>
        <p:nvSpPr>
          <p:cNvPr id="4" name="Slide Number Placeholder 3"/>
          <p:cNvSpPr>
            <a:spLocks noGrp="1"/>
          </p:cNvSpPr>
          <p:nvPr>
            <p:ph type="sldNum" sz="quarter" idx="10"/>
          </p:nvPr>
        </p:nvSpPr>
        <p:spPr/>
        <p:txBody>
          <a:bodyPr/>
          <a:lstStyle/>
          <a:p>
            <a:fld id="{C2557DC9-8E5A-4BF9-A29A-338FF3FC9769}" type="slidenum">
              <a:rPr lang="en-US" smtClean="0"/>
              <a:pPr/>
              <a:t>21</a:t>
            </a:fld>
            <a:endParaRPr lang="en-US"/>
          </a:p>
        </p:txBody>
      </p:sp>
    </p:spTree>
    <p:extLst>
      <p:ext uri="{BB962C8B-B14F-4D97-AF65-F5344CB8AC3E}">
        <p14:creationId xmlns:p14="http://schemas.microsoft.com/office/powerpoint/2010/main" val="133408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complete definition of a fragment of C, called </a:t>
            </a:r>
            <a:r>
              <a:rPr lang="en-US" baseline="0" dirty="0" err="1" smtClean="0"/>
              <a:t>KernelC</a:t>
            </a:r>
            <a:r>
              <a:rPr lang="en-US" baseline="0" dirty="0" smtClean="0"/>
              <a:t>, as generated by the K tool.</a:t>
            </a:r>
          </a:p>
          <a:p>
            <a:r>
              <a:rPr lang="en-US" baseline="0" dirty="0" smtClean="0"/>
              <a:t>The left column defines its formal syntax and the other two its formal semantics.</a:t>
            </a:r>
          </a:p>
          <a:p>
            <a:r>
              <a:rPr lang="en-US" baseline="0" dirty="0" smtClean="0"/>
              <a:t>I will next zoom through this definition and highlight some of the K tool’s features.</a:t>
            </a:r>
          </a:p>
          <a:p>
            <a:endParaRPr lang="en-US" dirty="0"/>
          </a:p>
        </p:txBody>
      </p:sp>
      <p:sp>
        <p:nvSpPr>
          <p:cNvPr id="4" name="Slide Number Placeholder 3"/>
          <p:cNvSpPr>
            <a:spLocks noGrp="1"/>
          </p:cNvSpPr>
          <p:nvPr>
            <p:ph type="sldNum" sz="quarter" idx="10"/>
          </p:nvPr>
        </p:nvSpPr>
        <p:spPr/>
        <p:txBody>
          <a:bodyPr/>
          <a:lstStyle/>
          <a:p>
            <a:fld id="{C2557DC9-8E5A-4BF9-A29A-338FF3FC9769}" type="slidenum">
              <a:rPr lang="en-US" smtClean="0"/>
              <a:pPr/>
              <a:t>22</a:t>
            </a:fld>
            <a:endParaRPr lang="en-US"/>
          </a:p>
        </p:txBody>
      </p:sp>
    </p:spTree>
    <p:extLst>
      <p:ext uri="{BB962C8B-B14F-4D97-AF65-F5344CB8AC3E}">
        <p14:creationId xmlns:p14="http://schemas.microsoft.com/office/powerpoint/2010/main" val="199541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complete definition of a fragment of C, called </a:t>
            </a:r>
            <a:r>
              <a:rPr lang="en-US" baseline="0" dirty="0" err="1" smtClean="0"/>
              <a:t>KernelC</a:t>
            </a:r>
            <a:r>
              <a:rPr lang="en-US" baseline="0" dirty="0" smtClean="0"/>
              <a:t>, as generated by the K tool.</a:t>
            </a:r>
          </a:p>
          <a:p>
            <a:r>
              <a:rPr lang="en-US" baseline="0" dirty="0" smtClean="0"/>
              <a:t>The left column defines its formal syntax and the other two its formal semantics.</a:t>
            </a:r>
          </a:p>
          <a:p>
            <a:r>
              <a:rPr lang="en-US" baseline="0" dirty="0" smtClean="0"/>
              <a:t>I will next zoom through this definition and highlight some of the K tool’s features.</a:t>
            </a:r>
          </a:p>
          <a:p>
            <a:endParaRPr lang="en-US" dirty="0"/>
          </a:p>
        </p:txBody>
      </p:sp>
      <p:sp>
        <p:nvSpPr>
          <p:cNvPr id="4" name="Slide Number Placeholder 3"/>
          <p:cNvSpPr>
            <a:spLocks noGrp="1"/>
          </p:cNvSpPr>
          <p:nvPr>
            <p:ph type="sldNum" sz="quarter" idx="10"/>
          </p:nvPr>
        </p:nvSpPr>
        <p:spPr/>
        <p:txBody>
          <a:bodyPr/>
          <a:lstStyle/>
          <a:p>
            <a:fld id="{C2557DC9-8E5A-4BF9-A29A-338FF3FC9769}" type="slidenum">
              <a:rPr lang="en-US" smtClean="0"/>
              <a:pPr/>
              <a:t>23</a:t>
            </a:fld>
            <a:endParaRPr lang="en-US"/>
          </a:p>
        </p:txBody>
      </p:sp>
    </p:spTree>
    <p:extLst>
      <p:ext uri="{BB962C8B-B14F-4D97-AF65-F5344CB8AC3E}">
        <p14:creationId xmlns:p14="http://schemas.microsoft.com/office/powerpoint/2010/main" val="327211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 scales!</a:t>
            </a:r>
          </a:p>
          <a:p>
            <a:r>
              <a:rPr lang="en-US" dirty="0" smtClean="0"/>
              <a:t>Besides a series of smaller</a:t>
            </a:r>
            <a:r>
              <a:rPr lang="en-US" baseline="0" dirty="0" smtClean="0"/>
              <a:t> and paradigmatic languages that are used for teaching purposes, there are several large and real languages that have been given semantics in K, such as:</a:t>
            </a:r>
          </a:p>
          <a:p>
            <a:r>
              <a:rPr lang="en-US" baseline="0" dirty="0" smtClean="0"/>
              <a:t>Java has been defined by </a:t>
            </a:r>
            <a:r>
              <a:rPr lang="en-US" baseline="0" dirty="0" err="1" smtClean="0"/>
              <a:t>Bogdanas</a:t>
            </a:r>
            <a:r>
              <a:rPr lang="en-US" baseline="0" dirty="0" smtClean="0"/>
              <a:t>;</a:t>
            </a:r>
          </a:p>
          <a:p>
            <a:r>
              <a:rPr lang="en-US" dirty="0" err="1" smtClean="0"/>
              <a:t>Javascript</a:t>
            </a:r>
            <a:r>
              <a:rPr lang="en-US" dirty="0" smtClean="0"/>
              <a:t> by Park and </a:t>
            </a:r>
            <a:r>
              <a:rPr lang="en-US" dirty="0" err="1" smtClean="0"/>
              <a:t>Stefanescu</a:t>
            </a:r>
            <a:r>
              <a:rPr lang="en-US" baseline="0" dirty="0" smtClean="0"/>
              <a:t>;</a:t>
            </a:r>
          </a:p>
          <a:p>
            <a:r>
              <a:rPr lang="en-US" baseline="0" dirty="0" smtClean="0"/>
              <a:t>C by Ellison </a:t>
            </a:r>
            <a:r>
              <a:rPr lang="en-US" baseline="0" dirty="0" err="1" smtClean="0"/>
              <a:t>etal</a:t>
            </a:r>
            <a:r>
              <a:rPr lang="en-US" baseline="0" dirty="0" smtClean="0"/>
              <a:t>;</a:t>
            </a:r>
          </a:p>
          <a:p>
            <a:r>
              <a:rPr lang="en-US" baseline="0" dirty="0" smtClean="0"/>
              <a:t>just to mention a few.</a:t>
            </a:r>
          </a:p>
          <a:p>
            <a:r>
              <a:rPr lang="en-US" baseline="0" dirty="0" smtClean="0"/>
              <a:t>Many other large K semantics are under development.</a:t>
            </a:r>
            <a:endParaRPr lang="en-US" dirty="0"/>
          </a:p>
        </p:txBody>
      </p:sp>
      <p:sp>
        <p:nvSpPr>
          <p:cNvPr id="4" name="Slide Number Placeholder 3"/>
          <p:cNvSpPr>
            <a:spLocks noGrp="1"/>
          </p:cNvSpPr>
          <p:nvPr>
            <p:ph type="sldNum" sz="quarter" idx="10"/>
          </p:nvPr>
        </p:nvSpPr>
        <p:spPr/>
        <p:txBody>
          <a:bodyPr/>
          <a:lstStyle/>
          <a:p>
            <a:fld id="{C2557DC9-8E5A-4BF9-A29A-338FF3FC9769}" type="slidenum">
              <a:rPr lang="en-US" smtClean="0"/>
              <a:pPr/>
              <a:t>24</a:t>
            </a:fld>
            <a:endParaRPr lang="en-US"/>
          </a:p>
        </p:txBody>
      </p:sp>
    </p:spTree>
    <p:extLst>
      <p:ext uri="{BB962C8B-B14F-4D97-AF65-F5344CB8AC3E}">
        <p14:creationId xmlns:p14="http://schemas.microsoft.com/office/powerpoint/2010/main" val="314736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an</a:t>
            </a:r>
            <a:r>
              <a:rPr lang="en-US" baseline="0" dirty="0" smtClean="0"/>
              <a:t> idea what it takes to define a large language, here is, for example, the configuration of C.</a:t>
            </a:r>
          </a:p>
          <a:p>
            <a:r>
              <a:rPr lang="en-US" baseline="0" dirty="0" smtClean="0"/>
              <a:t>It has more than 120 cells!</a:t>
            </a:r>
          </a:p>
          <a:p>
            <a:r>
              <a:rPr lang="en-US" baseline="0" dirty="0" smtClean="0"/>
              <a:t>The heap, which is the subject of so many debates in program verification, is just one of them.</a:t>
            </a:r>
          </a:p>
          <a:p>
            <a:endParaRPr lang="en-US" dirty="0"/>
          </a:p>
        </p:txBody>
      </p:sp>
      <p:sp>
        <p:nvSpPr>
          <p:cNvPr id="4" name="Slide Number Placeholder 3"/>
          <p:cNvSpPr>
            <a:spLocks noGrp="1"/>
          </p:cNvSpPr>
          <p:nvPr>
            <p:ph type="sldNum" sz="quarter" idx="10"/>
          </p:nvPr>
        </p:nvSpPr>
        <p:spPr/>
        <p:txBody>
          <a:bodyPr/>
          <a:lstStyle/>
          <a:p>
            <a:fld id="{C2557DC9-8E5A-4BF9-A29A-338FF3FC9769}" type="slidenum">
              <a:rPr lang="en-US" smtClean="0"/>
              <a:pPr/>
              <a:t>25</a:t>
            </a:fld>
            <a:endParaRPr lang="en-US"/>
          </a:p>
        </p:txBody>
      </p:sp>
    </p:spTree>
    <p:extLst>
      <p:ext uri="{BB962C8B-B14F-4D97-AF65-F5344CB8AC3E}">
        <p14:creationId xmlns:p14="http://schemas.microsoft.com/office/powerpoint/2010/main" val="398768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64CFB-6E35-40FE-A5D9-2BF9D7FAFBDA}" type="slidenum">
              <a:rPr lang="en-US" smtClean="0"/>
              <a:t>28</a:t>
            </a:fld>
            <a:endParaRPr lang="en-US"/>
          </a:p>
        </p:txBody>
      </p:sp>
    </p:spTree>
    <p:extLst>
      <p:ext uri="{BB962C8B-B14F-4D97-AF65-F5344CB8AC3E}">
        <p14:creationId xmlns:p14="http://schemas.microsoft.com/office/powerpoint/2010/main" val="202865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64CFB-6E35-40FE-A5D9-2BF9D7FAFBDA}" type="slidenum">
              <a:rPr lang="en-US" smtClean="0"/>
              <a:t>29</a:t>
            </a:fld>
            <a:endParaRPr lang="en-US"/>
          </a:p>
        </p:txBody>
      </p:sp>
    </p:spTree>
    <p:extLst>
      <p:ext uri="{BB962C8B-B14F-4D97-AF65-F5344CB8AC3E}">
        <p14:creationId xmlns:p14="http://schemas.microsoft.com/office/powerpoint/2010/main" val="25288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11/15/2016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11/15/2016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runtimeverification.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untimeverification.co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runtimeverification.com/match/1.0-SNAPSHOT/docs/benchmark/#running-rv-match-on-the-toyota-itc-benchma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kframework.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runtimeverification.com/mat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runtimeverification.com/match/docs/benchmark" TargetMode="External"/><Relationship Id="rId4" Type="http://schemas.openxmlformats.org/officeDocument/2006/relationships/hyperlink" Target="https://runtimeverification.com/match/docs/runningexampl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prnewswire.com/news-releases/independent-study-names-codesonar-best-in-class-after-head-to-head-comparison-300035357.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dx.doi.org/10.1145/2594291.2594315"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runtimeverification.com/predi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runtimeverification.com/blog/?p=58" TargetMode="External"/><Relationship Id="rId4" Type="http://schemas.openxmlformats.org/officeDocument/2006/relationships/hyperlink" Target="https://runtimeverification.com/predict/docs/runningexampl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hyperlink" Target="https://runtimeverification.com/ec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rad-schools.usnews.rankingsandreviews.com/best-graduate-schools/top-science-schools/computer-science-ranking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csrankings.org/" TargetMode="Externa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81600"/>
            <a:ext cx="8382000" cy="1524000"/>
          </a:xfrm>
        </p:spPr>
        <p:txBody>
          <a:bodyPr>
            <a:normAutofit/>
          </a:bodyPr>
          <a:lstStyle/>
          <a:p>
            <a:pPr algn="l"/>
            <a:r>
              <a:rPr lang="en-US" sz="3200" dirty="0" smtClean="0">
                <a:solidFill>
                  <a:schemeClr val="tx1"/>
                </a:solidFill>
              </a:rPr>
              <a:t>Grigore Rosu</a:t>
            </a:r>
          </a:p>
          <a:p>
            <a:pPr algn="l"/>
            <a:r>
              <a:rPr lang="en-US" sz="2800" dirty="0" smtClean="0"/>
              <a:t>Founder, President and CEO</a:t>
            </a:r>
          </a:p>
          <a:p>
            <a:pPr algn="l"/>
            <a:r>
              <a:rPr lang="en-US" sz="2800" dirty="0" smtClean="0"/>
              <a:t>Professor of Computer Science, University of Illinois</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47800" y="1352281"/>
            <a:ext cx="2486372" cy="1924319"/>
          </a:xfrm>
          <a:prstGeom prst="rect">
            <a:avLst/>
          </a:prstGeom>
        </p:spPr>
      </p:pic>
      <p:sp>
        <p:nvSpPr>
          <p:cNvPr id="9" name="Title 1"/>
          <p:cNvSpPr txBox="1">
            <a:spLocks/>
          </p:cNvSpPr>
          <p:nvPr/>
        </p:nvSpPr>
        <p:spPr>
          <a:xfrm>
            <a:off x="3962400" y="1558656"/>
            <a:ext cx="4876800" cy="1470025"/>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r>
              <a:rPr lang="en-US" dirty="0"/>
              <a:t>r</a:t>
            </a:r>
            <a:r>
              <a:rPr lang="en-US" dirty="0" smtClean="0"/>
              <a:t>untime</a:t>
            </a:r>
          </a:p>
          <a:p>
            <a:r>
              <a:rPr lang="en-US" dirty="0"/>
              <a:t>v</a:t>
            </a:r>
            <a:r>
              <a:rPr lang="en-US" dirty="0" smtClean="0"/>
              <a:t>erification</a:t>
            </a:r>
            <a:endParaRPr lang="en-US" dirty="0"/>
          </a:p>
        </p:txBody>
      </p:sp>
      <p:sp>
        <p:nvSpPr>
          <p:cNvPr id="5" name="TextBox 1"/>
          <p:cNvSpPr txBox="1"/>
          <p:nvPr/>
        </p:nvSpPr>
        <p:spPr>
          <a:xfrm>
            <a:off x="2286000" y="76200"/>
            <a:ext cx="445827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Courier New" panose="02070309020205020404" pitchFamily="49" charset="0"/>
                <a:cs typeface="Courier New" panose="02070309020205020404" pitchFamily="49" charset="0"/>
                <a:hlinkClick r:id="rId4"/>
              </a:rPr>
              <a:t>https://runtimeverification.com</a:t>
            </a:r>
            <a:endParaRPr lang="en-US" b="1" dirty="0">
              <a:latin typeface="Courier New" panose="02070309020205020404" pitchFamily="49" charset="0"/>
              <a:cs typeface="Courier New" panose="02070309020205020404" pitchFamily="49" charset="0"/>
            </a:endParaRPr>
          </a:p>
        </p:txBody>
      </p:sp>
      <p:sp>
        <p:nvSpPr>
          <p:cNvPr id="7" name="Title 1"/>
          <p:cNvSpPr txBox="1">
            <a:spLocks/>
          </p:cNvSpPr>
          <p:nvPr/>
        </p:nvSpPr>
        <p:spPr>
          <a:xfrm>
            <a:off x="1143000" y="3733800"/>
            <a:ext cx="6934200" cy="1470025"/>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r>
              <a:rPr lang="en-US" sz="4800" dirty="0"/>
              <a:t>Technology and Products</a:t>
            </a:r>
          </a:p>
        </p:txBody>
      </p:sp>
    </p:spTree>
    <p:extLst>
      <p:ext uri="{BB962C8B-B14F-4D97-AF65-F5344CB8AC3E}">
        <p14:creationId xmlns:p14="http://schemas.microsoft.com/office/powerpoint/2010/main" val="280461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Runtime Verification</a:t>
            </a:r>
            <a:endParaRPr lang="en-US" dirty="0"/>
          </a:p>
        </p:txBody>
      </p:sp>
      <p:pic>
        <p:nvPicPr>
          <p:cNvPr id="4" name="Picture 3"/>
          <p:cNvPicPr>
            <a:picLocks noChangeAspect="1"/>
          </p:cNvPicPr>
          <p:nvPr/>
        </p:nvPicPr>
        <p:blipFill>
          <a:blip r:embed="rId2"/>
          <a:stretch>
            <a:fillRect/>
          </a:stretch>
        </p:blipFill>
        <p:spPr>
          <a:xfrm>
            <a:off x="361951" y="3048001"/>
            <a:ext cx="2904066" cy="1600200"/>
          </a:xfrm>
          <a:prstGeom prst="rect">
            <a:avLst/>
          </a:prstGeom>
        </p:spPr>
      </p:pic>
      <p:sp>
        <p:nvSpPr>
          <p:cNvPr id="5" name="Rounded Rectangle 4"/>
          <p:cNvSpPr/>
          <p:nvPr/>
        </p:nvSpPr>
        <p:spPr>
          <a:xfrm>
            <a:off x="228600" y="2966603"/>
            <a:ext cx="3037417" cy="168159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76287" y="2438400"/>
            <a:ext cx="957313" cy="523220"/>
          </a:xfrm>
          <a:prstGeom prst="rect">
            <a:avLst/>
          </a:prstGeom>
          <a:noFill/>
        </p:spPr>
        <p:txBody>
          <a:bodyPr wrap="none" rtlCol="0">
            <a:spAutoFit/>
          </a:bodyPr>
          <a:lstStyle/>
          <a:p>
            <a:r>
              <a:rPr lang="en-US" sz="2800" dirty="0" smtClean="0"/>
              <a:t>Code</a:t>
            </a:r>
            <a:endParaRPr lang="en-US" sz="2800" dirty="0"/>
          </a:p>
        </p:txBody>
      </p:sp>
      <p:sp>
        <p:nvSpPr>
          <p:cNvPr id="8" name="Oval 7"/>
          <p:cNvSpPr/>
          <p:nvPr/>
        </p:nvSpPr>
        <p:spPr>
          <a:xfrm>
            <a:off x="5391151" y="3769301"/>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29124" y="3048856"/>
            <a:ext cx="1124026" cy="523220"/>
          </a:xfrm>
          <a:prstGeom prst="rect">
            <a:avLst/>
          </a:prstGeom>
          <a:noFill/>
        </p:spPr>
        <p:txBody>
          <a:bodyPr wrap="none" rtlCol="0">
            <a:spAutoFit/>
          </a:bodyPr>
          <a:lstStyle/>
          <a:p>
            <a:r>
              <a:rPr lang="en-US" sz="2800" dirty="0" smtClean="0"/>
              <a:t>Model</a:t>
            </a:r>
            <a:endParaRPr lang="en-US" sz="2800" dirty="0"/>
          </a:p>
        </p:txBody>
      </p:sp>
      <p:sp>
        <p:nvSpPr>
          <p:cNvPr id="9" name="Oval 8"/>
          <p:cNvSpPr/>
          <p:nvPr/>
        </p:nvSpPr>
        <p:spPr>
          <a:xfrm>
            <a:off x="5391151" y="4155498"/>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91150" y="4541695"/>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91149" y="4927892"/>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29377" y="4340802"/>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8" idx="4"/>
            <a:endCxn id="9" idx="0"/>
          </p:cNvCxnSpPr>
          <p:nvPr/>
        </p:nvCxnSpPr>
        <p:spPr>
          <a:xfrm>
            <a:off x="5467351" y="3921701"/>
            <a:ext cx="0"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4"/>
            <a:endCxn id="10" idx="0"/>
          </p:cNvCxnSpPr>
          <p:nvPr/>
        </p:nvCxnSpPr>
        <p:spPr>
          <a:xfrm flipH="1">
            <a:off x="5467350" y="4307898"/>
            <a:ext cx="1"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4"/>
            <a:endCxn id="11" idx="0"/>
          </p:cNvCxnSpPr>
          <p:nvPr/>
        </p:nvCxnSpPr>
        <p:spPr>
          <a:xfrm flipH="1">
            <a:off x="5467349" y="4694095"/>
            <a:ext cx="1"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6"/>
            <a:endCxn id="12" idx="3"/>
          </p:cNvCxnSpPr>
          <p:nvPr/>
        </p:nvCxnSpPr>
        <p:spPr>
          <a:xfrm flipV="1">
            <a:off x="5543549" y="4470884"/>
            <a:ext cx="308146" cy="147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2"/>
            <a:endCxn id="9" idx="6"/>
          </p:cNvCxnSpPr>
          <p:nvPr/>
        </p:nvCxnSpPr>
        <p:spPr>
          <a:xfrm flipH="1" flipV="1">
            <a:off x="5543550" y="4231698"/>
            <a:ext cx="285827" cy="1853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086350" y="3616901"/>
            <a:ext cx="1066800" cy="1600202"/>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5467350" y="3535504"/>
            <a:ext cx="0"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467349" y="5100203"/>
            <a:ext cx="0"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rot="3596148">
            <a:off x="4822095" y="2278682"/>
            <a:ext cx="1012779" cy="990600"/>
            <a:chOff x="3486150" y="2778701"/>
            <a:chExt cx="1106335" cy="990600"/>
          </a:xfrm>
        </p:grpSpPr>
        <p:sp>
          <p:nvSpPr>
            <p:cNvPr id="40" name="Right Arrow 39"/>
            <p:cNvSpPr/>
            <p:nvPr/>
          </p:nvSpPr>
          <p:spPr>
            <a:xfrm>
              <a:off x="3486150" y="2778701"/>
              <a:ext cx="1106335" cy="990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488946" y="2995940"/>
              <a:ext cx="942887" cy="523220"/>
            </a:xfrm>
            <a:prstGeom prst="rect">
              <a:avLst/>
            </a:prstGeom>
            <a:noFill/>
          </p:spPr>
          <p:txBody>
            <a:bodyPr wrap="none" rtlCol="0">
              <a:spAutoFit/>
            </a:bodyPr>
            <a:lstStyle/>
            <a:p>
              <a:r>
                <a:rPr lang="en-US" sz="2800" dirty="0" smtClean="0"/>
                <a:t>Build</a:t>
              </a:r>
              <a:endParaRPr lang="en-US" sz="2800" dirty="0"/>
            </a:p>
          </p:txBody>
        </p:sp>
      </p:grpSp>
      <p:sp>
        <p:nvSpPr>
          <p:cNvPr id="42" name="Right Arrow 41"/>
          <p:cNvSpPr/>
          <p:nvPr/>
        </p:nvSpPr>
        <p:spPr>
          <a:xfrm>
            <a:off x="6361731" y="3845501"/>
            <a:ext cx="1468509" cy="990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356811" y="4057601"/>
            <a:ext cx="1370888" cy="523220"/>
          </a:xfrm>
          <a:prstGeom prst="rect">
            <a:avLst/>
          </a:prstGeom>
          <a:noFill/>
        </p:spPr>
        <p:txBody>
          <a:bodyPr wrap="none" rtlCol="0">
            <a:spAutoFit/>
          </a:bodyPr>
          <a:lstStyle/>
          <a:p>
            <a:r>
              <a:rPr lang="en-US" sz="2800" dirty="0" smtClean="0"/>
              <a:t>Analyze</a:t>
            </a:r>
            <a:endParaRPr lang="en-US" sz="2800" dirty="0"/>
          </a:p>
        </p:txBody>
      </p:sp>
      <p:sp>
        <p:nvSpPr>
          <p:cNvPr id="44" name="TextBox 43"/>
          <p:cNvSpPr txBox="1"/>
          <p:nvPr/>
        </p:nvSpPr>
        <p:spPr>
          <a:xfrm>
            <a:off x="7904964" y="3648303"/>
            <a:ext cx="1007007" cy="1384995"/>
          </a:xfrm>
          <a:prstGeom prst="rect">
            <a:avLst/>
          </a:prstGeom>
          <a:noFill/>
        </p:spPr>
        <p:txBody>
          <a:bodyPr wrap="none" rtlCol="0">
            <a:spAutoFit/>
          </a:bodyPr>
          <a:lstStyle/>
          <a:p>
            <a:r>
              <a:rPr lang="en-US" sz="2800" dirty="0" smtClean="0"/>
              <a:t>Bug 1</a:t>
            </a:r>
          </a:p>
          <a:p>
            <a:r>
              <a:rPr lang="en-US" sz="2800" dirty="0" smtClean="0"/>
              <a:t>Bug2</a:t>
            </a:r>
          </a:p>
          <a:p>
            <a:r>
              <a:rPr lang="en-US" sz="2800" dirty="0" smtClean="0"/>
              <a:t>…</a:t>
            </a:r>
            <a:endParaRPr lang="en-US" sz="2800" dirty="0"/>
          </a:p>
        </p:txBody>
      </p:sp>
      <p:sp>
        <p:nvSpPr>
          <p:cNvPr id="45" name="TextBox 44"/>
          <p:cNvSpPr txBox="1"/>
          <p:nvPr/>
        </p:nvSpPr>
        <p:spPr>
          <a:xfrm>
            <a:off x="308211" y="4800600"/>
            <a:ext cx="4163319" cy="1815882"/>
          </a:xfrm>
          <a:prstGeom prst="rect">
            <a:avLst/>
          </a:prstGeom>
          <a:noFill/>
        </p:spPr>
        <p:txBody>
          <a:bodyPr wrap="none" rtlCol="0">
            <a:spAutoFit/>
          </a:bodyPr>
          <a:lstStyle/>
          <a:p>
            <a:r>
              <a:rPr lang="en-US" sz="2800" dirty="0" smtClean="0">
                <a:solidFill>
                  <a:srgbClr val="0070C0"/>
                </a:solidFill>
              </a:rPr>
              <a:t>Advantages:</a:t>
            </a:r>
          </a:p>
          <a:p>
            <a:r>
              <a:rPr lang="en-US" sz="2800" dirty="0" smtClean="0">
                <a:solidFill>
                  <a:srgbClr val="0070C0"/>
                </a:solidFill>
              </a:rPr>
              <a:t>+ precise (no false alarms)</a:t>
            </a:r>
          </a:p>
          <a:p>
            <a:r>
              <a:rPr lang="en-US" sz="2800" dirty="0" smtClean="0">
                <a:solidFill>
                  <a:srgbClr val="0070C0"/>
                </a:solidFill>
              </a:rPr>
              <a:t>+ good scalability and rigor</a:t>
            </a:r>
          </a:p>
          <a:p>
            <a:r>
              <a:rPr lang="en-US" sz="2800" dirty="0" smtClean="0">
                <a:solidFill>
                  <a:srgbClr val="0070C0"/>
                </a:solidFill>
              </a:rPr>
              <a:t>+ recovery possible</a:t>
            </a:r>
            <a:endParaRPr lang="en-US" sz="2800" dirty="0">
              <a:solidFill>
                <a:srgbClr val="0070C0"/>
              </a:solidFill>
            </a:endParaRPr>
          </a:p>
        </p:txBody>
      </p:sp>
      <p:sp>
        <p:nvSpPr>
          <p:cNvPr id="46" name="TextBox 45"/>
          <p:cNvSpPr txBox="1"/>
          <p:nvPr/>
        </p:nvSpPr>
        <p:spPr>
          <a:xfrm>
            <a:off x="5071363" y="5320605"/>
            <a:ext cx="4052713" cy="1384995"/>
          </a:xfrm>
          <a:prstGeom prst="rect">
            <a:avLst/>
          </a:prstGeom>
          <a:noFill/>
        </p:spPr>
        <p:txBody>
          <a:bodyPr wrap="none" rtlCol="0">
            <a:spAutoFit/>
          </a:bodyPr>
          <a:lstStyle/>
          <a:p>
            <a:r>
              <a:rPr lang="en-US" sz="2800" dirty="0" smtClean="0">
                <a:solidFill>
                  <a:srgbClr val="FF0000"/>
                </a:solidFill>
              </a:rPr>
              <a:t>Limitations:</a:t>
            </a:r>
          </a:p>
          <a:p>
            <a:r>
              <a:rPr lang="en-US" sz="2800" dirty="0">
                <a:solidFill>
                  <a:srgbClr val="FF0000"/>
                </a:solidFill>
              </a:rPr>
              <a:t>- code must </a:t>
            </a:r>
            <a:r>
              <a:rPr lang="en-US" sz="2800" dirty="0" smtClean="0">
                <a:solidFill>
                  <a:srgbClr val="FF0000"/>
                </a:solidFill>
              </a:rPr>
              <a:t>be executable</a:t>
            </a:r>
            <a:endParaRPr lang="en-US" sz="2800" dirty="0">
              <a:solidFill>
                <a:srgbClr val="FF0000"/>
              </a:solidFill>
            </a:endParaRPr>
          </a:p>
          <a:p>
            <a:r>
              <a:rPr lang="en-US" sz="2800" dirty="0" smtClean="0">
                <a:solidFill>
                  <a:srgbClr val="FF0000"/>
                </a:solidFill>
              </a:rPr>
              <a:t>- less code coverage</a:t>
            </a:r>
          </a:p>
        </p:txBody>
      </p:sp>
      <p:grpSp>
        <p:nvGrpSpPr>
          <p:cNvPr id="27" name="Group 26"/>
          <p:cNvGrpSpPr/>
          <p:nvPr/>
        </p:nvGrpSpPr>
        <p:grpSpPr>
          <a:xfrm rot="16200000">
            <a:off x="2419088" y="2589402"/>
            <a:ext cx="1486423" cy="990600"/>
            <a:chOff x="2822196" y="1524000"/>
            <a:chExt cx="1486423" cy="990600"/>
          </a:xfrm>
        </p:grpSpPr>
        <p:sp>
          <p:nvSpPr>
            <p:cNvPr id="29" name="Right Arrow 28"/>
            <p:cNvSpPr/>
            <p:nvPr/>
          </p:nvSpPr>
          <p:spPr>
            <a:xfrm>
              <a:off x="2840110" y="1524000"/>
              <a:ext cx="1468509" cy="990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822196" y="1741239"/>
              <a:ext cx="1369286" cy="523220"/>
            </a:xfrm>
            <a:prstGeom prst="rect">
              <a:avLst/>
            </a:prstGeom>
            <a:noFill/>
          </p:spPr>
          <p:txBody>
            <a:bodyPr wrap="none" rtlCol="0">
              <a:spAutoFit/>
            </a:bodyPr>
            <a:lstStyle/>
            <a:p>
              <a:r>
                <a:rPr lang="en-US" sz="2800" dirty="0" smtClean="0"/>
                <a:t>Execute</a:t>
              </a:r>
              <a:endParaRPr lang="en-US" sz="2800" dirty="0"/>
            </a:p>
          </p:txBody>
        </p:sp>
      </p:grpSp>
      <p:sp>
        <p:nvSpPr>
          <p:cNvPr id="32" name="Oval 31"/>
          <p:cNvSpPr/>
          <p:nvPr/>
        </p:nvSpPr>
        <p:spPr>
          <a:xfrm>
            <a:off x="3352801" y="21336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657601" y="21336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2401" y="21336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267201" y="21336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572001" y="21336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876801" y="21336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181601" y="21336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a:stCxn id="32" idx="6"/>
            <a:endCxn id="33" idx="2"/>
          </p:cNvCxnSpPr>
          <p:nvPr/>
        </p:nvCxnSpPr>
        <p:spPr>
          <a:xfrm>
            <a:off x="3429000" y="21717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3" idx="6"/>
            <a:endCxn id="35" idx="2"/>
          </p:cNvCxnSpPr>
          <p:nvPr/>
        </p:nvCxnSpPr>
        <p:spPr>
          <a:xfrm>
            <a:off x="3733800" y="21717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124200" y="21717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038599" y="21717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343399" y="2174875"/>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648199" y="21717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952999" y="21717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257799" y="21717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276600" y="1524000"/>
            <a:ext cx="1894237" cy="523220"/>
          </a:xfrm>
          <a:prstGeom prst="rect">
            <a:avLst/>
          </a:prstGeom>
          <a:noFill/>
        </p:spPr>
        <p:txBody>
          <a:bodyPr wrap="none" rtlCol="0">
            <a:spAutoFit/>
          </a:bodyPr>
          <a:lstStyle/>
          <a:p>
            <a:r>
              <a:rPr lang="en-US" sz="2800" dirty="0" smtClean="0"/>
              <a:t>Event Trace</a:t>
            </a:r>
            <a:endParaRPr lang="en-US" sz="2800" dirty="0"/>
          </a:p>
        </p:txBody>
      </p:sp>
      <p:sp>
        <p:nvSpPr>
          <p:cNvPr id="18" name="Rounded Rectangular Callout 17"/>
          <p:cNvSpPr/>
          <p:nvPr/>
        </p:nvSpPr>
        <p:spPr>
          <a:xfrm>
            <a:off x="6915171" y="1600200"/>
            <a:ext cx="2076429" cy="1155919"/>
          </a:xfrm>
          <a:prstGeom prst="wedgeRoundRectCallout">
            <a:avLst>
              <a:gd name="adj1" fmla="val -92599"/>
              <a:gd name="adj2" fmla="val 136423"/>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Highly customized for property of interest</a:t>
            </a:r>
            <a:endParaRPr lang="en-US" dirty="0">
              <a:solidFill>
                <a:schemeClr val="tx1"/>
              </a:solidFill>
            </a:endParaRPr>
          </a:p>
        </p:txBody>
      </p:sp>
      <p:sp>
        <p:nvSpPr>
          <p:cNvPr id="59" name="Rounded Rectangular Callout 58"/>
          <p:cNvSpPr/>
          <p:nvPr/>
        </p:nvSpPr>
        <p:spPr>
          <a:xfrm>
            <a:off x="6934200" y="1600200"/>
            <a:ext cx="2076429" cy="1155919"/>
          </a:xfrm>
          <a:prstGeom prst="wedgeRoundRectCallout">
            <a:avLst>
              <a:gd name="adj1" fmla="val -118072"/>
              <a:gd name="adj2" fmla="val -849"/>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Highly customized for property of interest</a:t>
            </a:r>
            <a:endParaRPr lang="en-US" dirty="0">
              <a:solidFill>
                <a:schemeClr val="tx1"/>
              </a:solidFill>
            </a:endParaRPr>
          </a:p>
        </p:txBody>
      </p:sp>
    </p:spTree>
    <p:extLst>
      <p:ext uri="{BB962C8B-B14F-4D97-AF65-F5344CB8AC3E}">
        <p14:creationId xmlns:p14="http://schemas.microsoft.com/office/powerpoint/2010/main" val="368253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Limitations</a:t>
            </a:r>
            <a:endParaRPr lang="en-US" dirty="0"/>
          </a:p>
        </p:txBody>
      </p:sp>
      <p:sp>
        <p:nvSpPr>
          <p:cNvPr id="3" name="Content Placeholder 2"/>
          <p:cNvSpPr>
            <a:spLocks noGrp="1"/>
          </p:cNvSpPr>
          <p:nvPr>
            <p:ph idx="1"/>
          </p:nvPr>
        </p:nvSpPr>
        <p:spPr>
          <a:xfrm>
            <a:off x="304800" y="1775191"/>
            <a:ext cx="8686800" cy="4625609"/>
          </a:xfrm>
        </p:spPr>
        <p:txBody>
          <a:bodyPr>
            <a:normAutofit/>
          </a:bodyPr>
          <a:lstStyle/>
          <a:p>
            <a:r>
              <a:rPr lang="en-US" dirty="0" smtClean="0">
                <a:solidFill>
                  <a:srgbClr val="FF0000"/>
                </a:solidFill>
              </a:rPr>
              <a:t>Code must be executable</a:t>
            </a:r>
          </a:p>
          <a:p>
            <a:pPr lvl="1"/>
            <a:r>
              <a:rPr lang="en-US" dirty="0" smtClean="0"/>
              <a:t>Use </a:t>
            </a:r>
            <a:r>
              <a:rPr lang="en-US" i="1" dirty="0" smtClean="0"/>
              <a:t>complementary</a:t>
            </a:r>
            <a:r>
              <a:rPr lang="en-US" dirty="0" smtClean="0"/>
              <a:t>, static analysis, earlier in process</a:t>
            </a:r>
          </a:p>
          <a:p>
            <a:pPr lvl="1"/>
            <a:r>
              <a:rPr lang="en-US" dirty="0" smtClean="0"/>
              <a:t>Use symbolic execution (RV-Match)</a:t>
            </a:r>
          </a:p>
          <a:p>
            <a:r>
              <a:rPr lang="en-US" dirty="0" smtClean="0">
                <a:solidFill>
                  <a:srgbClr val="FF0000"/>
                </a:solidFill>
              </a:rPr>
              <a:t>Less code coverage</a:t>
            </a:r>
          </a:p>
          <a:p>
            <a:pPr lvl="1"/>
            <a:r>
              <a:rPr lang="en-US" i="1" dirty="0" smtClean="0"/>
              <a:t>Integrate RV tools with your existing testing infrastructure</a:t>
            </a:r>
            <a:r>
              <a:rPr lang="en-US" dirty="0" smtClean="0"/>
              <a:t>: your unit tests should already provide good code coverage; invoke RV tools on each test</a:t>
            </a:r>
          </a:p>
          <a:p>
            <a:pPr lvl="1"/>
            <a:r>
              <a:rPr lang="en-US" dirty="0" smtClean="0"/>
              <a:t>Systematic re-execution: cover new code each time</a:t>
            </a:r>
          </a:p>
          <a:p>
            <a:pPr lvl="1"/>
            <a:r>
              <a:rPr lang="en-US" dirty="0" smtClean="0"/>
              <a:t>Symbolic execution covers many inputs at once</a:t>
            </a:r>
          </a:p>
        </p:txBody>
      </p:sp>
    </p:spTree>
    <p:extLst>
      <p:ext uri="{BB962C8B-B14F-4D97-AF65-F5344CB8AC3E}">
        <p14:creationId xmlns:p14="http://schemas.microsoft.com/office/powerpoint/2010/main" val="1120714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Runtime Verification</a:t>
            </a:r>
            <a:endParaRPr lang="en-US" dirty="0"/>
          </a:p>
        </p:txBody>
      </p:sp>
      <p:sp>
        <p:nvSpPr>
          <p:cNvPr id="5" name="Subtitle 4"/>
          <p:cNvSpPr>
            <a:spLocks noGrp="1"/>
          </p:cNvSpPr>
          <p:nvPr>
            <p:ph type="subTitle" idx="1"/>
          </p:nvPr>
        </p:nvSpPr>
        <p:spPr/>
        <p:txBody>
          <a:bodyPr/>
          <a:lstStyle/>
          <a:p>
            <a:r>
              <a:rPr lang="en-US" dirty="0" smtClean="0"/>
              <a:t>The Products</a:t>
            </a:r>
            <a:endParaRPr lang="en-US" dirty="0"/>
          </a:p>
        </p:txBody>
      </p:sp>
    </p:spTree>
    <p:extLst>
      <p:ext uri="{BB962C8B-B14F-4D97-AF65-F5344CB8AC3E}">
        <p14:creationId xmlns:p14="http://schemas.microsoft.com/office/powerpoint/2010/main" val="349491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1143000"/>
          </a:xfrm>
        </p:spPr>
        <p:txBody>
          <a:bodyPr>
            <a:noAutofit/>
          </a:bodyPr>
          <a:lstStyle/>
          <a:p>
            <a:r>
              <a:rPr lang="en-US" sz="3600" dirty="0" smtClean="0"/>
              <a:t>Runtime Verification Products</a:t>
            </a:r>
            <a:br>
              <a:rPr lang="en-US" sz="3600" dirty="0" smtClean="0"/>
            </a:br>
            <a:r>
              <a:rPr lang="en-US" sz="3600" dirty="0" smtClean="0">
                <a:hlinkClick r:id="rId2"/>
              </a:rPr>
              <a:t>https://runtimeverification.com</a:t>
            </a:r>
            <a:endParaRPr lang="en-US" sz="3600" dirty="0"/>
          </a:p>
        </p:txBody>
      </p:sp>
      <p:sp>
        <p:nvSpPr>
          <p:cNvPr id="15" name="Rounded Rectangle 14"/>
          <p:cNvSpPr/>
          <p:nvPr/>
        </p:nvSpPr>
        <p:spPr>
          <a:xfrm>
            <a:off x="2743200" y="5181600"/>
            <a:ext cx="6324600" cy="1384995"/>
          </a:xfrm>
          <a:prstGeom prst="round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95237"/>
            <a:ext cx="2500313" cy="1064419"/>
          </a:xfrm>
          <a:prstGeom prst="rect">
            <a:avLst/>
          </a:prstGeom>
        </p:spPr>
      </p:pic>
      <p:sp>
        <p:nvSpPr>
          <p:cNvPr id="17" name="TextBox 16"/>
          <p:cNvSpPr txBox="1"/>
          <p:nvPr/>
        </p:nvSpPr>
        <p:spPr>
          <a:xfrm>
            <a:off x="2743200" y="5181600"/>
            <a:ext cx="5392823" cy="1384995"/>
          </a:xfrm>
          <a:prstGeom prst="rect">
            <a:avLst/>
          </a:prstGeom>
          <a:noFill/>
        </p:spPr>
        <p:txBody>
          <a:bodyPr wrap="none" rtlCol="0">
            <a:spAutoFit/>
          </a:bodyPr>
          <a:lstStyle/>
          <a:p>
            <a:r>
              <a:rPr lang="en-US" sz="2100" dirty="0"/>
              <a:t>RV-Monitor is a runtime monitoring tool that</a:t>
            </a:r>
          </a:p>
          <a:p>
            <a:r>
              <a:rPr lang="en-US" sz="2100" dirty="0"/>
              <a:t>allows for checking and enforcement of safety</a:t>
            </a:r>
          </a:p>
          <a:p>
            <a:r>
              <a:rPr lang="en-US" sz="2100" dirty="0"/>
              <a:t>properties over the execution of your software</a:t>
            </a:r>
            <a:r>
              <a:rPr lang="en-US" sz="2100" dirty="0" smtClean="0"/>
              <a:t>.</a:t>
            </a:r>
          </a:p>
          <a:p>
            <a:r>
              <a:rPr lang="en-US" sz="2100" dirty="0" smtClean="0"/>
              <a:t>-  Java (prototype), C/C++ (prototype)</a:t>
            </a:r>
            <a:endParaRPr lang="en-US" sz="2100" dirty="0"/>
          </a:p>
        </p:txBody>
      </p:sp>
      <p:sp>
        <p:nvSpPr>
          <p:cNvPr id="18" name="Rounded Rectangle 17"/>
          <p:cNvSpPr/>
          <p:nvPr/>
        </p:nvSpPr>
        <p:spPr>
          <a:xfrm>
            <a:off x="2743200" y="1891605"/>
            <a:ext cx="6324600" cy="1384995"/>
          </a:xfrm>
          <a:prstGeom prst="roundRect">
            <a:avLst/>
          </a:prstGeom>
          <a:solidFill>
            <a:srgbClr val="00B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54175"/>
            <a:ext cx="2500313" cy="1064419"/>
          </a:xfrm>
          <a:prstGeom prst="rect">
            <a:avLst/>
          </a:prstGeom>
        </p:spPr>
      </p:pic>
      <p:sp>
        <p:nvSpPr>
          <p:cNvPr id="20" name="TextBox 19"/>
          <p:cNvSpPr txBox="1"/>
          <p:nvPr/>
        </p:nvSpPr>
        <p:spPr>
          <a:xfrm>
            <a:off x="2743200" y="1847266"/>
            <a:ext cx="6385338" cy="1384995"/>
          </a:xfrm>
          <a:prstGeom prst="rect">
            <a:avLst/>
          </a:prstGeom>
          <a:noFill/>
        </p:spPr>
        <p:txBody>
          <a:bodyPr wrap="none" rtlCol="0">
            <a:spAutoFit/>
          </a:bodyPr>
          <a:lstStyle/>
          <a:p>
            <a:r>
              <a:rPr lang="en-US" sz="2100" dirty="0"/>
              <a:t>RV-Match is a </a:t>
            </a:r>
            <a:r>
              <a:rPr lang="en-US" sz="2100" dirty="0" smtClean="0"/>
              <a:t>semantics-based </a:t>
            </a:r>
            <a:r>
              <a:rPr lang="en-US" sz="2100" dirty="0"/>
              <a:t>automatic </a:t>
            </a:r>
            <a:r>
              <a:rPr lang="en-US" sz="2100" dirty="0" smtClean="0"/>
              <a:t>debugger</a:t>
            </a:r>
          </a:p>
          <a:p>
            <a:r>
              <a:rPr lang="en-US" sz="2100" dirty="0"/>
              <a:t>f</a:t>
            </a:r>
            <a:r>
              <a:rPr lang="en-US" sz="2100" dirty="0" smtClean="0"/>
              <a:t>or common and subtle C errors</a:t>
            </a:r>
            <a:r>
              <a:rPr lang="en-US" sz="2100" dirty="0"/>
              <a:t>, and an </a:t>
            </a:r>
            <a:r>
              <a:rPr lang="en-US" sz="2100" dirty="0" smtClean="0"/>
              <a:t>automatic</a:t>
            </a:r>
          </a:p>
          <a:p>
            <a:r>
              <a:rPr lang="en-US" sz="2100" dirty="0"/>
              <a:t>d</a:t>
            </a:r>
            <a:r>
              <a:rPr lang="en-US" sz="2100" dirty="0" smtClean="0"/>
              <a:t>ynamic checker </a:t>
            </a:r>
            <a:r>
              <a:rPr lang="en-US" sz="2100" dirty="0"/>
              <a:t>for </a:t>
            </a:r>
            <a:r>
              <a:rPr lang="en-US" sz="2100" dirty="0" smtClean="0"/>
              <a:t>all types of ISO C11 </a:t>
            </a:r>
            <a:r>
              <a:rPr lang="en-US" sz="2100" dirty="0" err="1" smtClean="0"/>
              <a:t>undefinedness</a:t>
            </a:r>
            <a:r>
              <a:rPr lang="en-US" sz="2100" dirty="0" smtClean="0"/>
              <a:t>.</a:t>
            </a:r>
          </a:p>
          <a:p>
            <a:r>
              <a:rPr lang="en-US" sz="2100" dirty="0" smtClean="0"/>
              <a:t>-  C  (mature); Java and JavaScript (prototypes)</a:t>
            </a:r>
            <a:endParaRPr lang="en-US" sz="2100" dirty="0"/>
          </a:p>
        </p:txBody>
      </p:sp>
      <p:sp>
        <p:nvSpPr>
          <p:cNvPr id="21" name="Rounded Rectangle 20"/>
          <p:cNvSpPr/>
          <p:nvPr/>
        </p:nvSpPr>
        <p:spPr>
          <a:xfrm>
            <a:off x="2743200" y="3523180"/>
            <a:ext cx="6324600" cy="1384995"/>
          </a:xfrm>
          <a:prstGeom prst="roundRect">
            <a:avLst/>
          </a:prstGeom>
          <a:solidFill>
            <a:srgbClr val="0070C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596886"/>
            <a:ext cx="2500313" cy="1064419"/>
          </a:xfrm>
          <a:prstGeom prst="rect">
            <a:avLst/>
          </a:prstGeom>
        </p:spPr>
      </p:pic>
      <p:sp>
        <p:nvSpPr>
          <p:cNvPr id="23" name="TextBox 22"/>
          <p:cNvSpPr txBox="1"/>
          <p:nvPr/>
        </p:nvSpPr>
        <p:spPr>
          <a:xfrm>
            <a:off x="2743200" y="3505200"/>
            <a:ext cx="6382004" cy="1384995"/>
          </a:xfrm>
          <a:prstGeom prst="rect">
            <a:avLst/>
          </a:prstGeom>
          <a:noFill/>
        </p:spPr>
        <p:txBody>
          <a:bodyPr wrap="none" rtlCol="0">
            <a:spAutoFit/>
          </a:bodyPr>
          <a:lstStyle/>
          <a:p>
            <a:r>
              <a:rPr lang="en-US" sz="2100" dirty="0"/>
              <a:t>RV-Predict is an automatic dynamic data-race </a:t>
            </a:r>
            <a:r>
              <a:rPr lang="en-US" sz="2100" dirty="0" smtClean="0"/>
              <a:t>detector</a:t>
            </a:r>
          </a:p>
          <a:p>
            <a:r>
              <a:rPr lang="en-US" sz="2100" dirty="0" smtClean="0"/>
              <a:t>for </a:t>
            </a:r>
            <a:r>
              <a:rPr lang="en-US" sz="2100" dirty="0"/>
              <a:t>Java, which is sound (no false positives) and </a:t>
            </a:r>
            <a:r>
              <a:rPr lang="en-US" sz="2100" dirty="0" smtClean="0"/>
              <a:t>maximal</a:t>
            </a:r>
          </a:p>
          <a:p>
            <a:r>
              <a:rPr lang="en-US" sz="2100" dirty="0" smtClean="0"/>
              <a:t>(no </a:t>
            </a:r>
            <a:r>
              <a:rPr lang="en-US" sz="2100" dirty="0"/>
              <a:t>other sound dynamic tool can find more races</a:t>
            </a:r>
            <a:r>
              <a:rPr lang="en-US" sz="2100" dirty="0" smtClean="0"/>
              <a:t>).</a:t>
            </a:r>
          </a:p>
          <a:p>
            <a:r>
              <a:rPr lang="en-US" sz="2100" dirty="0" smtClean="0"/>
              <a:t>-  </a:t>
            </a:r>
            <a:r>
              <a:rPr lang="en-US" sz="2100" dirty="0"/>
              <a:t>Java (mature), C/C++ </a:t>
            </a:r>
            <a:r>
              <a:rPr lang="en-US" sz="2100" dirty="0" smtClean="0"/>
              <a:t>with interrupts (prototype)</a:t>
            </a:r>
            <a:endParaRPr lang="en-US" sz="2100" dirty="0"/>
          </a:p>
        </p:txBody>
      </p:sp>
    </p:spTree>
    <p:extLst>
      <p:ext uri="{BB962C8B-B14F-4D97-AF65-F5344CB8AC3E}">
        <p14:creationId xmlns:p14="http://schemas.microsoft.com/office/powerpoint/2010/main" val="4262683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 y="76200"/>
            <a:ext cx="9075332" cy="1252566"/>
          </a:xfrm>
        </p:spPr>
        <p:txBody>
          <a:bodyPr>
            <a:noAutofit/>
          </a:bodyPr>
          <a:lstStyle/>
          <a:p>
            <a:r>
              <a:rPr lang="en-US" sz="3600" dirty="0" smtClean="0"/>
              <a:t>Runtime Verification Products</a:t>
            </a:r>
            <a:r>
              <a:rPr lang="en-US" sz="3600" dirty="0"/>
              <a:t/>
            </a:r>
            <a:br>
              <a:rPr lang="en-US" sz="3600" dirty="0"/>
            </a:br>
            <a:r>
              <a:rPr lang="en-US" sz="3600" dirty="0"/>
              <a:t>Coverage vs. Performance vs. Expressiveness</a:t>
            </a:r>
          </a:p>
        </p:txBody>
      </p:sp>
      <p:sp>
        <p:nvSpPr>
          <p:cNvPr id="16" name="Isosceles Triangle 15"/>
          <p:cNvSpPr/>
          <p:nvPr/>
        </p:nvSpPr>
        <p:spPr>
          <a:xfrm>
            <a:off x="1424763" y="2879652"/>
            <a:ext cx="6294475" cy="3216347"/>
          </a:xfrm>
          <a:prstGeom prst="triangle">
            <a:avLst/>
          </a:prstGeom>
          <a:solidFill>
            <a:srgbClr val="1C9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3461477" y="1757571"/>
            <a:ext cx="2207656" cy="1061829"/>
          </a:xfrm>
          <a:prstGeom prst="rect">
            <a:avLst/>
          </a:prstGeom>
          <a:noFill/>
        </p:spPr>
        <p:txBody>
          <a:bodyPr wrap="none" rtlCol="0">
            <a:spAutoFit/>
          </a:bodyPr>
          <a:lstStyle/>
          <a:p>
            <a:pPr algn="ctr"/>
            <a:r>
              <a:rPr lang="en-US" sz="2100" dirty="0" smtClean="0"/>
              <a:t>Big triangle: all</a:t>
            </a:r>
          </a:p>
          <a:p>
            <a:pPr algn="ctr"/>
            <a:r>
              <a:rPr lang="en-US" sz="2100" dirty="0"/>
              <a:t>r</a:t>
            </a:r>
            <a:r>
              <a:rPr lang="en-US" sz="2100" dirty="0" smtClean="0"/>
              <a:t>untime behaviors</a:t>
            </a:r>
          </a:p>
          <a:p>
            <a:pPr algn="ctr"/>
            <a:r>
              <a:rPr lang="en-US" sz="2100" dirty="0" smtClean="0"/>
              <a:t>of your program</a:t>
            </a:r>
            <a:endParaRPr lang="en-US" sz="2100" dirty="0"/>
          </a:p>
        </p:txBody>
      </p:sp>
      <p:grpSp>
        <p:nvGrpSpPr>
          <p:cNvPr id="18" name="Group 17"/>
          <p:cNvGrpSpPr/>
          <p:nvPr/>
        </p:nvGrpSpPr>
        <p:grpSpPr>
          <a:xfrm>
            <a:off x="3387797" y="2879652"/>
            <a:ext cx="1868674" cy="3216347"/>
            <a:chOff x="4517062" y="2098161"/>
            <a:chExt cx="2491565" cy="4288463"/>
          </a:xfrm>
        </p:grpSpPr>
        <p:sp>
          <p:nvSpPr>
            <p:cNvPr id="22" name="Isosceles Triangle 21"/>
            <p:cNvSpPr/>
            <p:nvPr/>
          </p:nvSpPr>
          <p:spPr>
            <a:xfrm>
              <a:off x="4517064" y="2098161"/>
              <a:ext cx="2491563" cy="2902685"/>
            </a:xfrm>
            <a:prstGeom prst="triangle">
              <a:avLst>
                <a:gd name="adj" fmla="val 63656"/>
              </a:avLst>
            </a:prstGeom>
            <a:solidFill>
              <a:srgbClr val="259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rapezoid 22"/>
            <p:cNvSpPr/>
            <p:nvPr/>
          </p:nvSpPr>
          <p:spPr>
            <a:xfrm rot="10800000">
              <a:off x="4517062" y="5000846"/>
              <a:ext cx="2491563" cy="1385778"/>
            </a:xfrm>
            <a:prstGeom prst="trapezoid">
              <a:avLst/>
            </a:prstGeom>
            <a:solidFill>
              <a:srgbClr val="259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Freeform 23"/>
          <p:cNvSpPr/>
          <p:nvPr/>
        </p:nvSpPr>
        <p:spPr>
          <a:xfrm>
            <a:off x="4318444" y="2879652"/>
            <a:ext cx="414670" cy="3216348"/>
          </a:xfrm>
          <a:custGeom>
            <a:avLst/>
            <a:gdLst>
              <a:gd name="connsiteX0" fmla="*/ 411125 w 800986"/>
              <a:gd name="connsiteY0" fmla="*/ 0 h 4635795"/>
              <a:gd name="connsiteX1" fmla="*/ 800986 w 800986"/>
              <a:gd name="connsiteY1" fmla="*/ 999460 h 4635795"/>
              <a:gd name="connsiteX2" fmla="*/ 219739 w 800986"/>
              <a:gd name="connsiteY2" fmla="*/ 2282455 h 4635795"/>
              <a:gd name="connsiteX3" fmla="*/ 744279 w 800986"/>
              <a:gd name="connsiteY3" fmla="*/ 3423683 h 4635795"/>
              <a:gd name="connsiteX4" fmla="*/ 0 w 800986"/>
              <a:gd name="connsiteY4" fmla="*/ 4330995 h 4635795"/>
              <a:gd name="connsiteX5" fmla="*/ 616688 w 800986"/>
              <a:gd name="connsiteY5" fmla="*/ 4635795 h 4635795"/>
              <a:gd name="connsiteX6" fmla="*/ 616688 w 800986"/>
              <a:gd name="connsiteY6" fmla="*/ 4635795 h 4635795"/>
              <a:gd name="connsiteX0" fmla="*/ 411125 w 744279"/>
              <a:gd name="connsiteY0" fmla="*/ 0 h 4635795"/>
              <a:gd name="connsiteX1" fmla="*/ 602511 w 744279"/>
              <a:gd name="connsiteY1" fmla="*/ 1084521 h 4635795"/>
              <a:gd name="connsiteX2" fmla="*/ 219739 w 744279"/>
              <a:gd name="connsiteY2" fmla="*/ 2282455 h 4635795"/>
              <a:gd name="connsiteX3" fmla="*/ 744279 w 744279"/>
              <a:gd name="connsiteY3" fmla="*/ 3423683 h 4635795"/>
              <a:gd name="connsiteX4" fmla="*/ 0 w 744279"/>
              <a:gd name="connsiteY4" fmla="*/ 4330995 h 4635795"/>
              <a:gd name="connsiteX5" fmla="*/ 616688 w 744279"/>
              <a:gd name="connsiteY5" fmla="*/ 4635795 h 4635795"/>
              <a:gd name="connsiteX6" fmla="*/ 616688 w 744279"/>
              <a:gd name="connsiteY6" fmla="*/ 4635795 h 4635795"/>
              <a:gd name="connsiteX0" fmla="*/ 460745 w 793899"/>
              <a:gd name="connsiteY0" fmla="*/ 0 h 4635795"/>
              <a:gd name="connsiteX1" fmla="*/ 652131 w 793899"/>
              <a:gd name="connsiteY1" fmla="*/ 1084521 h 4635795"/>
              <a:gd name="connsiteX2" fmla="*/ 0 w 793899"/>
              <a:gd name="connsiteY2" fmla="*/ 1793357 h 4635795"/>
              <a:gd name="connsiteX3" fmla="*/ 793899 w 793899"/>
              <a:gd name="connsiteY3" fmla="*/ 3423683 h 4635795"/>
              <a:gd name="connsiteX4" fmla="*/ 49620 w 793899"/>
              <a:gd name="connsiteY4" fmla="*/ 4330995 h 4635795"/>
              <a:gd name="connsiteX5" fmla="*/ 666308 w 793899"/>
              <a:gd name="connsiteY5" fmla="*/ 4635795 h 4635795"/>
              <a:gd name="connsiteX6" fmla="*/ 666308 w 793899"/>
              <a:gd name="connsiteY6" fmla="*/ 4635795 h 4635795"/>
              <a:gd name="connsiteX0" fmla="*/ 460745 w 666308"/>
              <a:gd name="connsiteY0" fmla="*/ 0 h 4635795"/>
              <a:gd name="connsiteX1" fmla="*/ 652131 w 666308"/>
              <a:gd name="connsiteY1" fmla="*/ 1084521 h 4635795"/>
              <a:gd name="connsiteX2" fmla="*/ 0 w 666308"/>
              <a:gd name="connsiteY2" fmla="*/ 1793357 h 4635795"/>
              <a:gd name="connsiteX3" fmla="*/ 574159 w 666308"/>
              <a:gd name="connsiteY3" fmla="*/ 2459664 h 4635795"/>
              <a:gd name="connsiteX4" fmla="*/ 49620 w 666308"/>
              <a:gd name="connsiteY4" fmla="*/ 4330995 h 4635795"/>
              <a:gd name="connsiteX5" fmla="*/ 666308 w 666308"/>
              <a:gd name="connsiteY5" fmla="*/ 4635795 h 4635795"/>
              <a:gd name="connsiteX6" fmla="*/ 666308 w 666308"/>
              <a:gd name="connsiteY6" fmla="*/ 4635795 h 4635795"/>
              <a:gd name="connsiteX0" fmla="*/ 637953 w 843516"/>
              <a:gd name="connsiteY0" fmla="*/ 0 h 4635795"/>
              <a:gd name="connsiteX1" fmla="*/ 829339 w 843516"/>
              <a:gd name="connsiteY1" fmla="*/ 1084521 h 4635795"/>
              <a:gd name="connsiteX2" fmla="*/ 177208 w 843516"/>
              <a:gd name="connsiteY2" fmla="*/ 1793357 h 4635795"/>
              <a:gd name="connsiteX3" fmla="*/ 751367 w 843516"/>
              <a:gd name="connsiteY3" fmla="*/ 2459664 h 4635795"/>
              <a:gd name="connsiteX4" fmla="*/ 0 w 843516"/>
              <a:gd name="connsiteY4" fmla="*/ 3062177 h 4635795"/>
              <a:gd name="connsiteX5" fmla="*/ 843516 w 843516"/>
              <a:gd name="connsiteY5" fmla="*/ 4635795 h 4635795"/>
              <a:gd name="connsiteX6" fmla="*/ 843516 w 843516"/>
              <a:gd name="connsiteY6" fmla="*/ 4635795 h 4635795"/>
              <a:gd name="connsiteX0" fmla="*/ 460745 w 666308"/>
              <a:gd name="connsiteY0" fmla="*/ 0 h 4635795"/>
              <a:gd name="connsiteX1" fmla="*/ 652131 w 666308"/>
              <a:gd name="connsiteY1" fmla="*/ 1084521 h 4635795"/>
              <a:gd name="connsiteX2" fmla="*/ 0 w 666308"/>
              <a:gd name="connsiteY2" fmla="*/ 1793357 h 4635795"/>
              <a:gd name="connsiteX3" fmla="*/ 574159 w 666308"/>
              <a:gd name="connsiteY3" fmla="*/ 2459664 h 4635795"/>
              <a:gd name="connsiteX4" fmla="*/ 113415 w 666308"/>
              <a:gd name="connsiteY4" fmla="*/ 3682837 h 4635795"/>
              <a:gd name="connsiteX5" fmla="*/ 666308 w 666308"/>
              <a:gd name="connsiteY5" fmla="*/ 4635795 h 4635795"/>
              <a:gd name="connsiteX6" fmla="*/ 666308 w 666308"/>
              <a:gd name="connsiteY6" fmla="*/ 4635795 h 4635795"/>
              <a:gd name="connsiteX0" fmla="*/ 347330 w 552893"/>
              <a:gd name="connsiteY0" fmla="*/ 0 h 4635795"/>
              <a:gd name="connsiteX1" fmla="*/ 538716 w 552893"/>
              <a:gd name="connsiteY1" fmla="*/ 1084521 h 4635795"/>
              <a:gd name="connsiteX2" fmla="*/ 184297 w 552893"/>
              <a:gd name="connsiteY2" fmla="*/ 1839332 h 4635795"/>
              <a:gd name="connsiteX3" fmla="*/ 460744 w 552893"/>
              <a:gd name="connsiteY3" fmla="*/ 2459664 h 4635795"/>
              <a:gd name="connsiteX4" fmla="*/ 0 w 552893"/>
              <a:gd name="connsiteY4" fmla="*/ 3682837 h 4635795"/>
              <a:gd name="connsiteX5" fmla="*/ 552893 w 552893"/>
              <a:gd name="connsiteY5" fmla="*/ 4635795 h 4635795"/>
              <a:gd name="connsiteX6" fmla="*/ 552893 w 552893"/>
              <a:gd name="connsiteY6" fmla="*/ 4635795 h 463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93" h="4635795">
                <a:moveTo>
                  <a:pt x="347330" y="0"/>
                </a:moveTo>
                <a:lnTo>
                  <a:pt x="538716" y="1084521"/>
                </a:lnTo>
                <a:lnTo>
                  <a:pt x="184297" y="1839332"/>
                </a:lnTo>
                <a:lnTo>
                  <a:pt x="460744" y="2459664"/>
                </a:lnTo>
                <a:lnTo>
                  <a:pt x="0" y="3682837"/>
                </a:lnTo>
                <a:lnTo>
                  <a:pt x="552893" y="4635795"/>
                </a:lnTo>
                <a:lnTo>
                  <a:pt x="552893" y="4635795"/>
                </a:lnTo>
              </a:path>
            </a:pathLst>
          </a:custGeom>
          <a:noFill/>
          <a:ln w="508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578" y="2101702"/>
            <a:ext cx="1035346" cy="440762"/>
          </a:xfrm>
          <a:prstGeom prst="rect">
            <a:avLst/>
          </a:prstGeom>
          <a:ln>
            <a:noFill/>
          </a:ln>
        </p:spPr>
      </p:pic>
      <p:sp>
        <p:nvSpPr>
          <p:cNvPr id="30" name="Rectangular Callout 29"/>
          <p:cNvSpPr/>
          <p:nvPr/>
        </p:nvSpPr>
        <p:spPr>
          <a:xfrm>
            <a:off x="1334386" y="2048981"/>
            <a:ext cx="1642721" cy="1205135"/>
          </a:xfrm>
          <a:prstGeom prst="wedgeRectCallout">
            <a:avLst>
              <a:gd name="adj1" fmla="val 149881"/>
              <a:gd name="adj2" fmla="val 39476"/>
            </a:avLst>
          </a:prstGeom>
          <a:noFill/>
          <a:ln w="25400">
            <a:solidFill>
              <a:srgbClr val="CD2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a:p>
            <a:pPr algn="ctr"/>
            <a:endParaRPr lang="en-US" sz="1350" dirty="0">
              <a:solidFill>
                <a:schemeClr val="tx1"/>
              </a:solidFill>
            </a:endParaRPr>
          </a:p>
          <a:p>
            <a:pPr algn="ctr"/>
            <a:r>
              <a:rPr lang="en-US" sz="1350" dirty="0">
                <a:solidFill>
                  <a:schemeClr val="tx1"/>
                </a:solidFill>
              </a:rPr>
              <a:t>One path only;</a:t>
            </a:r>
          </a:p>
          <a:p>
            <a:pPr algn="ctr"/>
            <a:r>
              <a:rPr lang="en-US" sz="1350" dirty="0">
                <a:solidFill>
                  <a:schemeClr val="tx1"/>
                </a:solidFill>
              </a:rPr>
              <a:t>0-100% overhead; </a:t>
            </a:r>
            <a:r>
              <a:rPr lang="en-US" sz="1350" dirty="0" smtClean="0">
                <a:solidFill>
                  <a:schemeClr val="tx1"/>
                </a:solidFill>
              </a:rPr>
              <a:t>complex properties</a:t>
            </a:r>
            <a:endParaRPr lang="en-US" sz="1350" dirty="0">
              <a:solidFill>
                <a:schemeClr val="tx1"/>
              </a:solidFill>
            </a:endParaRPr>
          </a:p>
        </p:txBody>
      </p:sp>
      <p:sp>
        <p:nvSpPr>
          <p:cNvPr id="31" name="Rectangular Callout 30"/>
          <p:cNvSpPr/>
          <p:nvPr/>
        </p:nvSpPr>
        <p:spPr>
          <a:xfrm>
            <a:off x="176468" y="3420581"/>
            <a:ext cx="2025502" cy="1915190"/>
          </a:xfrm>
          <a:prstGeom prst="wedgeRectCallout">
            <a:avLst>
              <a:gd name="adj1" fmla="val 108611"/>
              <a:gd name="adj2" fmla="val 37262"/>
            </a:avLst>
          </a:prstGeom>
          <a:noFill/>
          <a:ln w="25400">
            <a:solidFill>
              <a:srgbClr val="259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a:p>
            <a:pPr algn="ctr"/>
            <a:endParaRPr lang="en-US" sz="1350" dirty="0">
              <a:solidFill>
                <a:schemeClr val="tx1"/>
              </a:solidFill>
            </a:endParaRPr>
          </a:p>
          <a:p>
            <a:pPr algn="ctr"/>
            <a:r>
              <a:rPr lang="en-US" sz="1350" dirty="0">
                <a:solidFill>
                  <a:schemeClr val="tx1"/>
                </a:solidFill>
              </a:rPr>
              <a:t>Maximal number of causally equivalent paths predicted from one path;</a:t>
            </a:r>
          </a:p>
          <a:p>
            <a:pPr algn="ctr"/>
            <a:r>
              <a:rPr lang="en-US" sz="1350" dirty="0">
                <a:solidFill>
                  <a:schemeClr val="tx1"/>
                </a:solidFill>
              </a:rPr>
              <a:t>1-10</a:t>
            </a:r>
            <a:r>
              <a:rPr lang="en-US" sz="1350" baseline="30000" dirty="0">
                <a:solidFill>
                  <a:schemeClr val="tx1"/>
                </a:solidFill>
              </a:rPr>
              <a:t>2</a:t>
            </a:r>
            <a:r>
              <a:rPr lang="en-US" sz="1350" dirty="0">
                <a:solidFill>
                  <a:schemeClr val="tx1"/>
                </a:solidFill>
              </a:rPr>
              <a:t>x overhead;</a:t>
            </a:r>
          </a:p>
          <a:p>
            <a:pPr algn="ctr"/>
            <a:r>
              <a:rPr lang="en-US" sz="1350" dirty="0">
                <a:solidFill>
                  <a:schemeClr val="tx1"/>
                </a:solidFill>
              </a:rPr>
              <a:t>races, atomicity, deadlocks </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17" y="3468206"/>
            <a:ext cx="1101408" cy="468885"/>
          </a:xfrm>
          <a:prstGeom prst="rect">
            <a:avLst/>
          </a:prstGeom>
        </p:spPr>
      </p:pic>
      <p:sp>
        <p:nvSpPr>
          <p:cNvPr id="33" name="Rectangular Callout 32"/>
          <p:cNvSpPr/>
          <p:nvPr/>
        </p:nvSpPr>
        <p:spPr>
          <a:xfrm>
            <a:off x="6442301" y="2800981"/>
            <a:ext cx="2590058" cy="1508748"/>
          </a:xfrm>
          <a:prstGeom prst="wedgeRectCallout">
            <a:avLst>
              <a:gd name="adj1" fmla="val -55728"/>
              <a:gd name="adj2" fmla="val 74422"/>
            </a:avLst>
          </a:prstGeom>
          <a:noFill/>
          <a:ln w="25400">
            <a:solidFill>
              <a:srgbClr val="1C9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a:p>
            <a:pPr algn="ctr"/>
            <a:endParaRPr lang="en-US" sz="1350" dirty="0">
              <a:solidFill>
                <a:schemeClr val="tx1"/>
              </a:solidFill>
            </a:endParaRPr>
          </a:p>
          <a:p>
            <a:pPr algn="ctr"/>
            <a:r>
              <a:rPr lang="en-US" sz="1350" dirty="0" smtClean="0">
                <a:solidFill>
                  <a:schemeClr val="tx1"/>
                </a:solidFill>
              </a:rPr>
              <a:t>From one path to complete </a:t>
            </a:r>
            <a:r>
              <a:rPr lang="en-US" sz="1350" dirty="0">
                <a:solidFill>
                  <a:schemeClr val="tx1"/>
                </a:solidFill>
              </a:rPr>
              <a:t>coverage / </a:t>
            </a:r>
            <a:r>
              <a:rPr lang="en-US" sz="1350" dirty="0" smtClean="0">
                <a:solidFill>
                  <a:schemeClr val="tx1"/>
                </a:solidFill>
              </a:rPr>
              <a:t>verification; any properties; may </a:t>
            </a:r>
            <a:r>
              <a:rPr lang="en-US" sz="1350" dirty="0">
                <a:solidFill>
                  <a:schemeClr val="tx1"/>
                </a:solidFill>
              </a:rPr>
              <a:t>require user </a:t>
            </a:r>
            <a:r>
              <a:rPr lang="en-US" sz="1350" dirty="0" smtClean="0">
                <a:solidFill>
                  <a:schemeClr val="tx1"/>
                </a:solidFill>
              </a:rPr>
              <a:t>input</a:t>
            </a:r>
            <a:endParaRPr lang="en-US" sz="1350" dirty="0">
              <a:solidFill>
                <a:schemeClr val="tx1"/>
              </a:solidFill>
            </a:endParaRPr>
          </a:p>
        </p:txBody>
      </p:sp>
      <p:pic>
        <p:nvPicPr>
          <p:cNvPr id="3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152139" y="2879651"/>
            <a:ext cx="1134197" cy="482844"/>
          </a:xfrm>
        </p:spPr>
      </p:pic>
    </p:spTree>
    <p:extLst>
      <p:ext uri="{BB962C8B-B14F-4D97-AF65-F5344CB8AC3E}">
        <p14:creationId xmlns:p14="http://schemas.microsoft.com/office/powerpoint/2010/main" val="1261165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RV-Match</a:t>
            </a:r>
            <a:endParaRPr lang="en-US" dirty="0"/>
          </a:p>
        </p:txBody>
      </p:sp>
      <p:sp>
        <p:nvSpPr>
          <p:cNvPr id="5" name="Subtitle 4"/>
          <p:cNvSpPr>
            <a:spLocks noGrp="1"/>
          </p:cNvSpPr>
          <p:nvPr>
            <p:ph type="subTitle" idx="1"/>
          </p:nvPr>
        </p:nvSpPr>
        <p:spPr/>
        <p:txBody>
          <a:bodyPr/>
          <a:lstStyle/>
          <a:p>
            <a:r>
              <a:rPr lang="en-US" dirty="0" smtClean="0"/>
              <a:t>Semantics-based runtime verification</a:t>
            </a:r>
            <a:endParaRPr lang="en-US" dirty="0"/>
          </a:p>
        </p:txBody>
      </p:sp>
    </p:spTree>
    <p:extLst>
      <p:ext uri="{BB962C8B-B14F-4D97-AF65-F5344CB8AC3E}">
        <p14:creationId xmlns:p14="http://schemas.microsoft.com/office/powerpoint/2010/main" val="320282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RV-Match Overview </a:t>
            </a:r>
            <a:endParaRPr lang="en-US" dirty="0"/>
          </a:p>
        </p:txBody>
      </p:sp>
      <p:sp>
        <p:nvSpPr>
          <p:cNvPr id="10" name="TextBox 9"/>
          <p:cNvSpPr txBox="1"/>
          <p:nvPr/>
        </p:nvSpPr>
        <p:spPr>
          <a:xfrm>
            <a:off x="152400" y="1676400"/>
            <a:ext cx="3748847" cy="523220"/>
          </a:xfrm>
          <a:prstGeom prst="rect">
            <a:avLst/>
          </a:prstGeom>
          <a:noFill/>
        </p:spPr>
        <p:txBody>
          <a:bodyPr wrap="none" rtlCol="0">
            <a:spAutoFit/>
          </a:bodyPr>
          <a:lstStyle/>
          <a:p>
            <a:r>
              <a:rPr lang="en-US" sz="2800" u="sng" dirty="0" smtClean="0"/>
              <a:t>Code (6-int-overflow.c) </a:t>
            </a:r>
            <a:endParaRPr lang="en-US" sz="2800" u="sng" dirty="0"/>
          </a:p>
        </p:txBody>
      </p:sp>
      <p:pic>
        <p:nvPicPr>
          <p:cNvPr id="28" name="Picture 27"/>
          <p:cNvPicPr>
            <a:picLocks noChangeAspect="1"/>
          </p:cNvPicPr>
          <p:nvPr/>
        </p:nvPicPr>
        <p:blipFill>
          <a:blip r:embed="rId2"/>
          <a:stretch>
            <a:fillRect/>
          </a:stretch>
        </p:blipFill>
        <p:spPr>
          <a:xfrm>
            <a:off x="174175" y="2467844"/>
            <a:ext cx="2901727" cy="1586767"/>
          </a:xfrm>
          <a:prstGeom prst="rect">
            <a:avLst/>
          </a:prstGeom>
        </p:spPr>
      </p:pic>
      <p:pic>
        <p:nvPicPr>
          <p:cNvPr id="6" name="Picture 5"/>
          <p:cNvPicPr>
            <a:picLocks noChangeAspect="1"/>
          </p:cNvPicPr>
          <p:nvPr/>
        </p:nvPicPr>
        <p:blipFill>
          <a:blip r:embed="rId3"/>
          <a:stretch>
            <a:fillRect/>
          </a:stretch>
        </p:blipFill>
        <p:spPr>
          <a:xfrm>
            <a:off x="1905000" y="5030845"/>
            <a:ext cx="7239000" cy="1733550"/>
          </a:xfrm>
          <a:prstGeom prst="rect">
            <a:avLst/>
          </a:prstGeom>
        </p:spPr>
      </p:pic>
      <p:sp>
        <p:nvSpPr>
          <p:cNvPr id="30" name="Rounded Rectangular Callout 29"/>
          <p:cNvSpPr/>
          <p:nvPr/>
        </p:nvSpPr>
        <p:spPr>
          <a:xfrm>
            <a:off x="106725" y="4495800"/>
            <a:ext cx="1787737" cy="965925"/>
          </a:xfrm>
          <a:prstGeom prst="wedgeRoundRectCallout">
            <a:avLst>
              <a:gd name="adj1" fmla="val 57976"/>
              <a:gd name="adj2" fmla="val 27112"/>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Conventional compilers do not detect problem</a:t>
            </a:r>
            <a:endParaRPr lang="en-US" sz="1600" dirty="0">
              <a:solidFill>
                <a:schemeClr val="tx1"/>
              </a:solidFill>
            </a:endParaRPr>
          </a:p>
        </p:txBody>
      </p:sp>
      <p:sp>
        <p:nvSpPr>
          <p:cNvPr id="31" name="Rounded Rectangular Callout 30"/>
          <p:cNvSpPr/>
          <p:nvPr/>
        </p:nvSpPr>
        <p:spPr>
          <a:xfrm>
            <a:off x="4648200" y="5105400"/>
            <a:ext cx="2808312" cy="889148"/>
          </a:xfrm>
          <a:prstGeom prst="wedgeRoundRectCallout">
            <a:avLst>
              <a:gd name="adj1" fmla="val -114502"/>
              <a:gd name="adj2" fmla="val 30475"/>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RV-Match’s </a:t>
            </a:r>
            <a:r>
              <a:rPr lang="en-US" sz="1600" dirty="0" err="1" smtClean="0">
                <a:solidFill>
                  <a:schemeClr val="tx1"/>
                </a:solidFill>
              </a:rPr>
              <a:t>kcc</a:t>
            </a:r>
            <a:r>
              <a:rPr lang="en-US" sz="1600" dirty="0" smtClean="0">
                <a:solidFill>
                  <a:schemeClr val="tx1"/>
                </a:solidFill>
              </a:rPr>
              <a:t> tool precisely detects and reports error, and points to ISO C11 standard</a:t>
            </a:r>
            <a:endParaRPr lang="en-US" sz="1600" dirty="0">
              <a:solidFill>
                <a:schemeClr val="tx1"/>
              </a:solidFill>
            </a:endParaRPr>
          </a:p>
        </p:txBody>
      </p:sp>
      <p:sp>
        <p:nvSpPr>
          <p:cNvPr id="7" name="TextBox 6"/>
          <p:cNvSpPr txBox="1"/>
          <p:nvPr/>
        </p:nvSpPr>
        <p:spPr>
          <a:xfrm>
            <a:off x="106725" y="2049256"/>
            <a:ext cx="367408" cy="369332"/>
          </a:xfrm>
          <a:prstGeom prst="rect">
            <a:avLst/>
          </a:prstGeom>
          <a:noFill/>
        </p:spPr>
        <p:txBody>
          <a:bodyPr wrap="none" rtlCol="0">
            <a:spAutoFit/>
          </a:bodyPr>
          <a:lstStyle/>
          <a:p>
            <a:r>
              <a:rPr lang="en-US" dirty="0" smtClean="0"/>
              <a:t>…</a:t>
            </a:r>
            <a:endParaRPr lang="en-US" dirty="0"/>
          </a:p>
        </p:txBody>
      </p:sp>
      <p:sp>
        <p:nvSpPr>
          <p:cNvPr id="3" name="Rounded Rectangle 2"/>
          <p:cNvSpPr/>
          <p:nvPr/>
        </p:nvSpPr>
        <p:spPr>
          <a:xfrm>
            <a:off x="4038600" y="1676400"/>
            <a:ext cx="4953000" cy="31242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Get to market faster, increase code portability, and save on development and debugging with the most advanced and precise semantics-based bug finding </a:t>
            </a:r>
            <a:r>
              <a:rPr lang="en-US" dirty="0" smtClean="0">
                <a:solidFill>
                  <a:schemeClr val="tx1"/>
                </a:solidFill>
              </a:rPr>
              <a:t>tool. </a:t>
            </a:r>
            <a:r>
              <a:rPr lang="en-US" b="1" dirty="0">
                <a:solidFill>
                  <a:schemeClr val="tx1"/>
                </a:solidFill>
              </a:rPr>
              <a:t>RV-Match </a:t>
            </a:r>
            <a:r>
              <a:rPr lang="en-US" dirty="0">
                <a:solidFill>
                  <a:schemeClr val="tx1"/>
                </a:solidFill>
              </a:rPr>
              <a:t>gives </a:t>
            </a:r>
            <a:r>
              <a:rPr lang="en-US" dirty="0" smtClean="0">
                <a:solidFill>
                  <a:schemeClr val="tx1"/>
                </a:solidFill>
              </a:rPr>
              <a:t>you:</a:t>
            </a:r>
          </a:p>
          <a:p>
            <a:pPr marL="285750" indent="-285750">
              <a:buFont typeface="Arial" panose="020B0604020202020204" pitchFamily="34" charset="0"/>
              <a:buChar char="•"/>
            </a:pPr>
            <a:r>
              <a:rPr lang="en-US" dirty="0" smtClean="0">
                <a:solidFill>
                  <a:schemeClr val="tx1"/>
                </a:solidFill>
              </a:rPr>
              <a:t>an </a:t>
            </a:r>
            <a:r>
              <a:rPr lang="en-US" dirty="0">
                <a:solidFill>
                  <a:schemeClr val="tx1"/>
                </a:solidFill>
              </a:rPr>
              <a:t>automatic debugger for </a:t>
            </a:r>
            <a:r>
              <a:rPr lang="en-US" dirty="0" smtClean="0">
                <a:solidFill>
                  <a:schemeClr val="tx1"/>
                </a:solidFill>
              </a:rPr>
              <a:t>subtle bugs</a:t>
            </a:r>
            <a:r>
              <a:rPr lang="en-US" dirty="0">
                <a:solidFill>
                  <a:schemeClr val="tx1"/>
                </a:solidFill>
              </a:rPr>
              <a:t> </a:t>
            </a:r>
            <a:r>
              <a:rPr lang="en-US" dirty="0" smtClean="0">
                <a:solidFill>
                  <a:schemeClr val="tx1"/>
                </a:solidFill>
                <a:hlinkClick r:id="rId4"/>
              </a:rPr>
              <a:t>other </a:t>
            </a:r>
            <a:r>
              <a:rPr lang="en-US" dirty="0">
                <a:solidFill>
                  <a:schemeClr val="tx1"/>
                </a:solidFill>
                <a:hlinkClick r:id="rId4"/>
              </a:rPr>
              <a:t>tools can't find</a:t>
            </a:r>
            <a:r>
              <a:rPr lang="en-US" dirty="0">
                <a:solidFill>
                  <a:schemeClr val="tx1"/>
                </a:solidFill>
              </a:rPr>
              <a:t>, with no false positives</a:t>
            </a:r>
          </a:p>
          <a:p>
            <a:pPr marL="285750" indent="-285750">
              <a:buFont typeface="Arial" panose="020B0604020202020204" pitchFamily="34" charset="0"/>
              <a:buChar char="•"/>
            </a:pPr>
            <a:r>
              <a:rPr lang="en-US" dirty="0">
                <a:solidFill>
                  <a:schemeClr val="tx1"/>
                </a:solidFill>
              </a:rPr>
              <a:t>seamless integration with unit tests, build infrastructure, and continuous integration</a:t>
            </a:r>
          </a:p>
          <a:p>
            <a:pPr marL="285750" indent="-285750">
              <a:buFont typeface="Arial" panose="020B0604020202020204" pitchFamily="34" charset="0"/>
              <a:buChar char="•"/>
            </a:pPr>
            <a:r>
              <a:rPr lang="en-US" dirty="0">
                <a:solidFill>
                  <a:schemeClr val="tx1"/>
                </a:solidFill>
              </a:rPr>
              <a:t>a platform for analyzing programs, boosting standards compliance and </a:t>
            </a:r>
            <a:r>
              <a:rPr lang="en-US" dirty="0" smtClean="0">
                <a:solidFill>
                  <a:schemeClr val="tx1"/>
                </a:solidFill>
              </a:rPr>
              <a:t>assurance</a:t>
            </a:r>
          </a:p>
        </p:txBody>
      </p:sp>
    </p:spTree>
    <p:extLst>
      <p:ext uri="{BB962C8B-B14F-4D97-AF65-F5344CB8AC3E}">
        <p14:creationId xmlns:p14="http://schemas.microsoft.com/office/powerpoint/2010/main" val="3341552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962" y="4573151"/>
            <a:ext cx="2901727" cy="1586767"/>
          </a:xfrm>
          <a:prstGeom prst="rect">
            <a:avLst/>
          </a:prstGeom>
        </p:spPr>
      </p:pic>
      <p:sp>
        <p:nvSpPr>
          <p:cNvPr id="2" name="Title 1"/>
          <p:cNvSpPr>
            <a:spLocks noGrp="1"/>
          </p:cNvSpPr>
          <p:nvPr>
            <p:ph type="title"/>
          </p:nvPr>
        </p:nvSpPr>
        <p:spPr/>
        <p:txBody>
          <a:bodyPr/>
          <a:lstStyle/>
          <a:p>
            <a:r>
              <a:rPr lang="en-US" dirty="0" smtClean="0"/>
              <a:t>RV-Match Approach</a:t>
            </a:r>
            <a:endParaRPr lang="en-US" dirty="0"/>
          </a:p>
        </p:txBody>
      </p:sp>
      <p:sp>
        <p:nvSpPr>
          <p:cNvPr id="3" name="Content Placeholder 2"/>
          <p:cNvSpPr>
            <a:spLocks noGrp="1"/>
          </p:cNvSpPr>
          <p:nvPr>
            <p:ph idx="1"/>
          </p:nvPr>
        </p:nvSpPr>
        <p:spPr>
          <a:xfrm>
            <a:off x="228600" y="1600201"/>
            <a:ext cx="8735888" cy="1239910"/>
          </a:xfrm>
        </p:spPr>
        <p:txBody>
          <a:bodyPr>
            <a:normAutofit/>
          </a:bodyPr>
          <a:lstStyle/>
          <a:p>
            <a:pPr marL="576072" indent="-457200">
              <a:buFont typeface="+mj-lt"/>
              <a:buAutoNum type="arabicPeriod"/>
            </a:pPr>
            <a:r>
              <a:rPr lang="en-US" sz="2400" dirty="0" smtClean="0"/>
              <a:t>Execute program within precise mathematical model of ISO C11</a:t>
            </a:r>
          </a:p>
          <a:p>
            <a:pPr marL="576072" indent="-457200">
              <a:buFont typeface="+mj-lt"/>
              <a:buAutoNum type="arabicPeriod"/>
            </a:pPr>
            <a:r>
              <a:rPr lang="en-US" sz="2400" dirty="0" smtClean="0"/>
              <a:t>Build abstract program state model during execution</a:t>
            </a:r>
          </a:p>
          <a:p>
            <a:pPr marL="576072" indent="-457200">
              <a:buFont typeface="+mj-lt"/>
              <a:buAutoNum type="arabicPeriod"/>
            </a:pPr>
            <a:r>
              <a:rPr lang="en-US" sz="2400" dirty="0" smtClean="0"/>
              <a:t>Analyze each event, performing consistency checks on state</a:t>
            </a:r>
            <a:endParaRPr lang="en-US" sz="2400" dirty="0"/>
          </a:p>
        </p:txBody>
      </p:sp>
      <p:sp>
        <p:nvSpPr>
          <p:cNvPr id="59" name="Rounded Rectangle 58"/>
          <p:cNvSpPr/>
          <p:nvPr/>
        </p:nvSpPr>
        <p:spPr>
          <a:xfrm>
            <a:off x="228600" y="4511563"/>
            <a:ext cx="3037417" cy="168159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176287" y="3983360"/>
            <a:ext cx="957313" cy="523220"/>
          </a:xfrm>
          <a:prstGeom prst="rect">
            <a:avLst/>
          </a:prstGeom>
          <a:noFill/>
        </p:spPr>
        <p:txBody>
          <a:bodyPr wrap="none" rtlCol="0">
            <a:spAutoFit/>
          </a:bodyPr>
          <a:lstStyle/>
          <a:p>
            <a:r>
              <a:rPr lang="en-US" sz="2800" dirty="0" smtClean="0"/>
              <a:t>Code</a:t>
            </a:r>
            <a:endParaRPr lang="en-US" sz="2800" dirty="0"/>
          </a:p>
        </p:txBody>
      </p:sp>
      <p:grpSp>
        <p:nvGrpSpPr>
          <p:cNvPr id="5" name="Group 4"/>
          <p:cNvGrpSpPr/>
          <p:nvPr/>
        </p:nvGrpSpPr>
        <p:grpSpPr>
          <a:xfrm>
            <a:off x="2535702" y="2996952"/>
            <a:ext cx="2612362" cy="2168943"/>
            <a:chOff x="2535702" y="2996952"/>
            <a:chExt cx="2612362" cy="2168943"/>
          </a:xfrm>
        </p:grpSpPr>
        <p:grpSp>
          <p:nvGrpSpPr>
            <p:cNvPr id="86" name="Group 85"/>
            <p:cNvGrpSpPr/>
            <p:nvPr/>
          </p:nvGrpSpPr>
          <p:grpSpPr>
            <a:xfrm rot="17598207">
              <a:off x="2287790" y="3927384"/>
              <a:ext cx="1486423" cy="990600"/>
              <a:chOff x="2822196" y="1524000"/>
              <a:chExt cx="1486423" cy="990600"/>
            </a:xfrm>
          </p:grpSpPr>
          <p:sp>
            <p:nvSpPr>
              <p:cNvPr id="87" name="Right Arrow 86"/>
              <p:cNvSpPr/>
              <p:nvPr/>
            </p:nvSpPr>
            <p:spPr>
              <a:xfrm>
                <a:off x="2840110" y="1524000"/>
                <a:ext cx="1468509" cy="990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822196" y="1741239"/>
                <a:ext cx="1369286" cy="523220"/>
              </a:xfrm>
              <a:prstGeom prst="rect">
                <a:avLst/>
              </a:prstGeom>
              <a:noFill/>
            </p:spPr>
            <p:txBody>
              <a:bodyPr wrap="none" rtlCol="0">
                <a:spAutoFit/>
              </a:bodyPr>
              <a:lstStyle/>
              <a:p>
                <a:r>
                  <a:rPr lang="en-US" sz="2800" dirty="0" smtClean="0"/>
                  <a:t>Execute</a:t>
                </a:r>
                <a:endParaRPr lang="en-US" sz="2800" dirty="0"/>
              </a:p>
            </p:txBody>
          </p:sp>
        </p:grpSp>
        <p:sp>
          <p:nvSpPr>
            <p:cNvPr id="89" name="Oval 88"/>
            <p:cNvSpPr/>
            <p:nvPr/>
          </p:nvSpPr>
          <p:spPr>
            <a:xfrm>
              <a:off x="3014465" y="3606552"/>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319265" y="3606552"/>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24065" y="3606552"/>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28865" y="3606552"/>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233665" y="3606552"/>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538465" y="3606552"/>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843265" y="3606552"/>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p:cNvCxnSpPr>
              <a:stCxn id="89" idx="6"/>
              <a:endCxn id="90" idx="2"/>
            </p:cNvCxnSpPr>
            <p:nvPr/>
          </p:nvCxnSpPr>
          <p:spPr>
            <a:xfrm>
              <a:off x="3090664" y="3644652"/>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0" idx="6"/>
              <a:endCxn id="91" idx="2"/>
            </p:cNvCxnSpPr>
            <p:nvPr/>
          </p:nvCxnSpPr>
          <p:spPr>
            <a:xfrm>
              <a:off x="3395464" y="3644652"/>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785864" y="3644652"/>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700263" y="3644652"/>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005063" y="3647827"/>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309863" y="3644652"/>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614663" y="3644652"/>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919463" y="3644652"/>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938264" y="2996952"/>
              <a:ext cx="1894237" cy="523220"/>
            </a:xfrm>
            <a:prstGeom prst="rect">
              <a:avLst/>
            </a:prstGeom>
            <a:noFill/>
          </p:spPr>
          <p:txBody>
            <a:bodyPr wrap="none" rtlCol="0">
              <a:spAutoFit/>
            </a:bodyPr>
            <a:lstStyle/>
            <a:p>
              <a:r>
                <a:rPr lang="en-US" sz="2800" dirty="0" smtClean="0"/>
                <a:t>Event Trace</a:t>
              </a:r>
              <a:endParaRPr lang="en-US" sz="2800" dirty="0"/>
            </a:p>
          </p:txBody>
        </p:sp>
      </p:grpSp>
      <p:grpSp>
        <p:nvGrpSpPr>
          <p:cNvPr id="9" name="Group 8"/>
          <p:cNvGrpSpPr/>
          <p:nvPr/>
        </p:nvGrpSpPr>
        <p:grpSpPr>
          <a:xfrm>
            <a:off x="3365031" y="3812552"/>
            <a:ext cx="5028543" cy="2911946"/>
            <a:chOff x="3365031" y="3812552"/>
            <a:chExt cx="5028543" cy="2911946"/>
          </a:xfrm>
        </p:grpSpPr>
        <p:pic>
          <p:nvPicPr>
            <p:cNvPr id="8" name="Picture 7"/>
            <p:cNvPicPr>
              <a:picLocks noChangeAspect="1"/>
            </p:cNvPicPr>
            <p:nvPr/>
          </p:nvPicPr>
          <p:blipFill>
            <a:blip r:embed="rId3"/>
            <a:stretch>
              <a:fillRect/>
            </a:stretch>
          </p:blipFill>
          <p:spPr>
            <a:xfrm>
              <a:off x="3365031" y="5233683"/>
              <a:ext cx="5028543" cy="1490815"/>
            </a:xfrm>
            <a:prstGeom prst="rect">
              <a:avLst/>
            </a:prstGeom>
          </p:spPr>
        </p:pic>
        <p:grpSp>
          <p:nvGrpSpPr>
            <p:cNvPr id="6" name="Group 5"/>
            <p:cNvGrpSpPr/>
            <p:nvPr/>
          </p:nvGrpSpPr>
          <p:grpSpPr>
            <a:xfrm>
              <a:off x="3635896" y="3812552"/>
              <a:ext cx="4416186" cy="2680507"/>
              <a:chOff x="3635896" y="3812552"/>
              <a:chExt cx="4416186" cy="2680507"/>
            </a:xfrm>
          </p:grpSpPr>
          <p:sp>
            <p:nvSpPr>
              <p:cNvPr id="74" name="TextBox 73"/>
              <p:cNvSpPr txBox="1"/>
              <p:nvPr/>
            </p:nvSpPr>
            <p:spPr>
              <a:xfrm>
                <a:off x="3635896" y="4705980"/>
                <a:ext cx="3332194" cy="523220"/>
              </a:xfrm>
              <a:prstGeom prst="rect">
                <a:avLst/>
              </a:prstGeom>
              <a:noFill/>
            </p:spPr>
            <p:txBody>
              <a:bodyPr wrap="none" rtlCol="0">
                <a:spAutoFit/>
              </a:bodyPr>
              <a:lstStyle/>
              <a:p>
                <a:r>
                  <a:rPr lang="en-US" sz="2800" dirty="0" smtClean="0"/>
                  <a:t>Abstract State Model</a:t>
                </a:r>
                <a:endParaRPr lang="en-US" sz="2800" dirty="0"/>
              </a:p>
            </p:txBody>
          </p:sp>
          <p:grpSp>
            <p:nvGrpSpPr>
              <p:cNvPr id="83" name="Group 82"/>
              <p:cNvGrpSpPr/>
              <p:nvPr/>
            </p:nvGrpSpPr>
            <p:grpSpPr>
              <a:xfrm rot="3596148">
                <a:off x="4481881" y="3823642"/>
                <a:ext cx="1012779" cy="990600"/>
                <a:chOff x="3486150" y="2778701"/>
                <a:chExt cx="1106335" cy="990600"/>
              </a:xfrm>
            </p:grpSpPr>
            <p:sp>
              <p:nvSpPr>
                <p:cNvPr id="84" name="Right Arrow 83"/>
                <p:cNvSpPr/>
                <p:nvPr/>
              </p:nvSpPr>
              <p:spPr>
                <a:xfrm>
                  <a:off x="3486150" y="2778701"/>
                  <a:ext cx="1106335" cy="990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3488946" y="2995940"/>
                  <a:ext cx="942887" cy="523220"/>
                </a:xfrm>
                <a:prstGeom prst="rect">
                  <a:avLst/>
                </a:prstGeom>
                <a:noFill/>
              </p:spPr>
              <p:txBody>
                <a:bodyPr wrap="none" rtlCol="0">
                  <a:spAutoFit/>
                </a:bodyPr>
                <a:lstStyle/>
                <a:p>
                  <a:r>
                    <a:rPr lang="en-US" sz="2800" dirty="0" smtClean="0"/>
                    <a:t>Build</a:t>
                  </a:r>
                  <a:endParaRPr lang="en-US" sz="2800" dirty="0"/>
                </a:p>
              </p:txBody>
            </p:sp>
          </p:grpSp>
          <p:sp>
            <p:nvSpPr>
              <p:cNvPr id="108" name="Rounded Rectangular Callout 107"/>
              <p:cNvSpPr/>
              <p:nvPr/>
            </p:nvSpPr>
            <p:spPr>
              <a:xfrm>
                <a:off x="4549635" y="5721564"/>
                <a:ext cx="887794" cy="338523"/>
              </a:xfrm>
              <a:prstGeom prst="wedgeRoundRectCallout">
                <a:avLst>
                  <a:gd name="adj1" fmla="val 69219"/>
                  <a:gd name="adj2" fmla="val -157877"/>
                  <a:gd name="adj3" fmla="val 16667"/>
                </a:avLst>
              </a:prstGeom>
              <a:solidFill>
                <a:srgbClr val="00B0F0">
                  <a:alpha val="45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Heap</a:t>
                </a:r>
                <a:endParaRPr lang="en-US" sz="2000" dirty="0">
                  <a:solidFill>
                    <a:schemeClr val="tx1"/>
                  </a:solidFill>
                </a:endParaRPr>
              </a:p>
            </p:txBody>
          </p:sp>
          <p:sp>
            <p:nvSpPr>
              <p:cNvPr id="109" name="Rounded Rectangular Callout 108"/>
              <p:cNvSpPr/>
              <p:nvPr/>
            </p:nvSpPr>
            <p:spPr>
              <a:xfrm>
                <a:off x="6516216" y="5688477"/>
                <a:ext cx="1535866" cy="804582"/>
              </a:xfrm>
              <a:prstGeom prst="wedgeRoundRectCallout">
                <a:avLst>
                  <a:gd name="adj1" fmla="val 7992"/>
                  <a:gd name="adj2" fmla="val -66234"/>
                  <a:gd name="adj3" fmla="val 16667"/>
                </a:avLst>
              </a:prstGeom>
              <a:solidFill>
                <a:srgbClr val="00B0F0">
                  <a:alpha val="45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About 120 semantic state components</a:t>
                </a:r>
                <a:endParaRPr lang="en-US" sz="1600" dirty="0">
                  <a:solidFill>
                    <a:schemeClr val="tx1"/>
                  </a:solidFill>
                </a:endParaRPr>
              </a:p>
            </p:txBody>
          </p:sp>
        </p:grpSp>
      </p:grpSp>
      <p:grpSp>
        <p:nvGrpSpPr>
          <p:cNvPr id="7" name="Group 6"/>
          <p:cNvGrpSpPr/>
          <p:nvPr/>
        </p:nvGrpSpPr>
        <p:grpSpPr>
          <a:xfrm>
            <a:off x="6372200" y="2908101"/>
            <a:ext cx="2677336" cy="2887574"/>
            <a:chOff x="6372200" y="2908101"/>
            <a:chExt cx="2677336" cy="2887574"/>
          </a:xfrm>
        </p:grpSpPr>
        <p:sp>
          <p:nvSpPr>
            <p:cNvPr id="110" name="TextBox 109"/>
            <p:cNvSpPr txBox="1"/>
            <p:nvPr/>
          </p:nvSpPr>
          <p:spPr>
            <a:xfrm>
              <a:off x="6372200" y="2908101"/>
              <a:ext cx="2677336" cy="1384995"/>
            </a:xfrm>
            <a:prstGeom prst="rect">
              <a:avLst/>
            </a:prstGeom>
            <a:noFill/>
          </p:spPr>
          <p:txBody>
            <a:bodyPr wrap="none" rtlCol="0">
              <a:spAutoFit/>
            </a:bodyPr>
            <a:lstStyle/>
            <a:p>
              <a:r>
                <a:rPr lang="en-US" sz="2800" dirty="0" smtClean="0"/>
                <a:t>Are all ISO C11</a:t>
              </a:r>
            </a:p>
            <a:p>
              <a:r>
                <a:rPr lang="en-US" sz="2800" dirty="0"/>
                <a:t>r</a:t>
              </a:r>
              <a:r>
                <a:rPr lang="en-US" sz="2800" dirty="0" smtClean="0"/>
                <a:t>ules matched?</a:t>
              </a:r>
              <a:r>
                <a:rPr lang="en-US" sz="2800" dirty="0">
                  <a:sym typeface="Symbol" panose="05050102010706020507" pitchFamily="18" charset="2"/>
                </a:rPr>
                <a:t> </a:t>
              </a:r>
            </a:p>
            <a:p>
              <a:r>
                <a:rPr lang="en-US" sz="2800" dirty="0" smtClean="0">
                  <a:sym typeface="Symbol" panose="05050102010706020507" pitchFamily="18" charset="2"/>
                </a:rPr>
                <a:t>If “no” then </a:t>
              </a:r>
              <a:r>
                <a:rPr lang="en-US" sz="2800" dirty="0" smtClean="0">
                  <a:solidFill>
                    <a:srgbClr val="FF0000"/>
                  </a:solidFill>
                  <a:sym typeface="Symbol" panose="05050102010706020507" pitchFamily="18" charset="2"/>
                </a:rPr>
                <a:t>error</a:t>
              </a:r>
              <a:endParaRPr lang="en-US" sz="2800" dirty="0" smtClean="0">
                <a:solidFill>
                  <a:srgbClr val="FF0000"/>
                </a:solidFill>
              </a:endParaRPr>
            </a:p>
          </p:txBody>
        </p:sp>
        <p:grpSp>
          <p:nvGrpSpPr>
            <p:cNvPr id="69" name="Group 68"/>
            <p:cNvGrpSpPr/>
            <p:nvPr/>
          </p:nvGrpSpPr>
          <p:grpSpPr>
            <a:xfrm>
              <a:off x="7772400" y="4293096"/>
              <a:ext cx="990600" cy="1502579"/>
              <a:chOff x="7263075" y="2971800"/>
              <a:chExt cx="990600" cy="1502579"/>
            </a:xfrm>
          </p:grpSpPr>
          <p:sp>
            <p:nvSpPr>
              <p:cNvPr id="70" name="Right Arrow 69"/>
              <p:cNvSpPr/>
              <p:nvPr/>
            </p:nvSpPr>
            <p:spPr>
              <a:xfrm rot="16200000">
                <a:off x="7024120" y="3210755"/>
                <a:ext cx="1468509" cy="990600"/>
              </a:xfrm>
              <a:prstGeom prst="rightArrow">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7039500" y="3527325"/>
                <a:ext cx="1370888" cy="523220"/>
              </a:xfrm>
              <a:prstGeom prst="rect">
                <a:avLst/>
              </a:prstGeom>
              <a:noFill/>
            </p:spPr>
            <p:txBody>
              <a:bodyPr wrap="none" rtlCol="0">
                <a:spAutoFit/>
              </a:bodyPr>
              <a:lstStyle/>
              <a:p>
                <a:r>
                  <a:rPr lang="en-US" sz="2800" dirty="0" smtClean="0"/>
                  <a:t>Analyze</a:t>
                </a:r>
                <a:endParaRPr lang="en-US" sz="2800" dirty="0"/>
              </a:p>
            </p:txBody>
          </p:sp>
        </p:grpSp>
      </p:grpSp>
    </p:spTree>
    <p:extLst>
      <p:ext uri="{BB962C8B-B14F-4D97-AF65-F5344CB8AC3E}">
        <p14:creationId xmlns:p14="http://schemas.microsoft.com/office/powerpoint/2010/main" val="226133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RV-Match: Bigger Picture</a:t>
            </a:r>
            <a:endParaRPr lang="en-US" dirty="0"/>
          </a:p>
        </p:txBody>
      </p:sp>
      <p:grpSp>
        <p:nvGrpSpPr>
          <p:cNvPr id="31" name="Group 30"/>
          <p:cNvGrpSpPr/>
          <p:nvPr/>
        </p:nvGrpSpPr>
        <p:grpSpPr>
          <a:xfrm>
            <a:off x="5096558" y="1772166"/>
            <a:ext cx="3108297" cy="1488451"/>
            <a:chOff x="5096557" y="1342409"/>
            <a:chExt cx="3585077" cy="1918208"/>
          </a:xfrm>
        </p:grpSpPr>
        <p:sp>
          <p:nvSpPr>
            <p:cNvPr id="13" name="Rounded Rectangle 12"/>
            <p:cNvSpPr/>
            <p:nvPr/>
          </p:nvSpPr>
          <p:spPr>
            <a:xfrm>
              <a:off x="6776633" y="1342409"/>
              <a:ext cx="1905001" cy="1447800"/>
            </a:xfrm>
            <a:prstGeom prst="roundRect">
              <a:avLst/>
            </a:prstGeom>
            <a:solidFill>
              <a:srgbClr val="00B0F0">
                <a:alpha val="48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Deductive program verifier</a:t>
              </a:r>
              <a:endParaRPr lang="en-US" sz="2800" dirty="0">
                <a:solidFill>
                  <a:schemeClr val="tx1"/>
                </a:solidFill>
              </a:endParaRPr>
            </a:p>
          </p:txBody>
        </p:sp>
        <p:sp>
          <p:nvSpPr>
            <p:cNvPr id="18" name="Right Arrow 17"/>
            <p:cNvSpPr/>
            <p:nvPr/>
          </p:nvSpPr>
          <p:spPr>
            <a:xfrm rot="19007345">
              <a:off x="5096557" y="2775985"/>
              <a:ext cx="1845785"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5" name="Group 24"/>
          <p:cNvGrpSpPr/>
          <p:nvPr/>
        </p:nvGrpSpPr>
        <p:grpSpPr>
          <a:xfrm>
            <a:off x="1418188" y="1828800"/>
            <a:ext cx="1989491" cy="1928688"/>
            <a:chOff x="2133600" y="1524000"/>
            <a:chExt cx="1952573" cy="2082223"/>
          </a:xfrm>
        </p:grpSpPr>
        <p:sp>
          <p:nvSpPr>
            <p:cNvPr id="6" name="Rounded Rectangle 5"/>
            <p:cNvSpPr/>
            <p:nvPr/>
          </p:nvSpPr>
          <p:spPr>
            <a:xfrm>
              <a:off x="2133600" y="1524000"/>
              <a:ext cx="1219200" cy="914400"/>
            </a:xfrm>
            <a:prstGeom prst="roundRect">
              <a:avLst/>
            </a:prstGeom>
            <a:solidFill>
              <a:srgbClr val="00B0F0">
                <a:alpha val="48000"/>
              </a:srgbClr>
            </a:solid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Parser</a:t>
              </a:r>
              <a:endParaRPr lang="en-US" sz="2800" dirty="0">
                <a:solidFill>
                  <a:schemeClr val="tx1"/>
                </a:solidFill>
              </a:endParaRPr>
            </a:p>
          </p:txBody>
        </p:sp>
        <p:sp>
          <p:nvSpPr>
            <p:cNvPr id="19" name="Right Arrow 18"/>
            <p:cNvSpPr/>
            <p:nvPr/>
          </p:nvSpPr>
          <p:spPr>
            <a:xfrm rot="13556540">
              <a:off x="3156746" y="2676796"/>
              <a:ext cx="1374222"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6" name="Group 25"/>
          <p:cNvGrpSpPr/>
          <p:nvPr/>
        </p:nvGrpSpPr>
        <p:grpSpPr>
          <a:xfrm>
            <a:off x="152400" y="3048000"/>
            <a:ext cx="3241764" cy="1066800"/>
            <a:chOff x="152400" y="3048000"/>
            <a:chExt cx="3241764" cy="1066800"/>
          </a:xfrm>
        </p:grpSpPr>
        <p:sp>
          <p:nvSpPr>
            <p:cNvPr id="7" name="Rounded Rectangle 6"/>
            <p:cNvSpPr/>
            <p:nvPr/>
          </p:nvSpPr>
          <p:spPr>
            <a:xfrm>
              <a:off x="152400" y="3048000"/>
              <a:ext cx="1875388" cy="1066800"/>
            </a:xfrm>
            <a:prstGeom prst="roundRect">
              <a:avLst/>
            </a:prstGeom>
            <a:solidFill>
              <a:srgbClr val="00B0F0">
                <a:alpha val="48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Interpreter</a:t>
              </a:r>
              <a:endParaRPr lang="en-US" sz="2800" dirty="0">
                <a:solidFill>
                  <a:schemeClr val="tx1"/>
                </a:solidFill>
              </a:endParaRPr>
            </a:p>
          </p:txBody>
        </p:sp>
        <p:sp>
          <p:nvSpPr>
            <p:cNvPr id="20" name="Right Arrow 19"/>
            <p:cNvSpPr/>
            <p:nvPr/>
          </p:nvSpPr>
          <p:spPr>
            <a:xfrm rot="11009716">
              <a:off x="2041303" y="3393589"/>
              <a:ext cx="1352861"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7" name="Group 26"/>
          <p:cNvGrpSpPr/>
          <p:nvPr/>
        </p:nvGrpSpPr>
        <p:grpSpPr>
          <a:xfrm>
            <a:off x="381000" y="4503962"/>
            <a:ext cx="2939131" cy="1363438"/>
            <a:chOff x="381000" y="4503962"/>
            <a:chExt cx="2939131" cy="1363438"/>
          </a:xfrm>
        </p:grpSpPr>
        <p:sp>
          <p:nvSpPr>
            <p:cNvPr id="8" name="Rounded Rectangle 7"/>
            <p:cNvSpPr/>
            <p:nvPr/>
          </p:nvSpPr>
          <p:spPr>
            <a:xfrm>
              <a:off x="381000" y="4800600"/>
              <a:ext cx="1600200" cy="1066800"/>
            </a:xfrm>
            <a:prstGeom prst="roundRect">
              <a:avLst/>
            </a:prstGeom>
            <a:solidFill>
              <a:srgbClr val="00B0F0">
                <a:alpha val="48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Compiler</a:t>
              </a:r>
              <a:endParaRPr lang="en-US" sz="2800" dirty="0">
                <a:solidFill>
                  <a:schemeClr val="tx1"/>
                </a:solidFill>
              </a:endParaRPr>
            </a:p>
          </p:txBody>
        </p:sp>
        <p:sp>
          <p:nvSpPr>
            <p:cNvPr id="21" name="Right Arrow 20"/>
            <p:cNvSpPr/>
            <p:nvPr/>
          </p:nvSpPr>
          <p:spPr>
            <a:xfrm rot="9498770">
              <a:off x="1945909" y="4503962"/>
              <a:ext cx="1374222"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8" name="Group 27"/>
          <p:cNvGrpSpPr/>
          <p:nvPr/>
        </p:nvGrpSpPr>
        <p:grpSpPr>
          <a:xfrm>
            <a:off x="3200400" y="4264578"/>
            <a:ext cx="1828800" cy="2441022"/>
            <a:chOff x="3200400" y="4264578"/>
            <a:chExt cx="1828800" cy="2441022"/>
          </a:xfrm>
        </p:grpSpPr>
        <p:sp>
          <p:nvSpPr>
            <p:cNvPr id="10" name="Rounded Rectangle 9"/>
            <p:cNvSpPr/>
            <p:nvPr/>
          </p:nvSpPr>
          <p:spPr>
            <a:xfrm>
              <a:off x="3200400" y="5638800"/>
              <a:ext cx="1828800" cy="1066800"/>
            </a:xfrm>
            <a:prstGeom prst="roundRect">
              <a:avLst/>
            </a:prstGeom>
            <a:solidFill>
              <a:srgbClr val="00B0F0">
                <a:alpha val="48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(semantic) </a:t>
              </a:r>
              <a:r>
                <a:rPr lang="en-US" sz="2400" dirty="0" smtClean="0">
                  <a:solidFill>
                    <a:schemeClr val="tx1"/>
                  </a:solidFill>
                </a:rPr>
                <a:t>Debugger</a:t>
              </a:r>
              <a:endParaRPr lang="en-US" sz="2800" dirty="0">
                <a:solidFill>
                  <a:schemeClr val="tx1"/>
                </a:solidFill>
              </a:endParaRPr>
            </a:p>
          </p:txBody>
        </p:sp>
        <p:sp>
          <p:nvSpPr>
            <p:cNvPr id="22" name="Right Arrow 21"/>
            <p:cNvSpPr/>
            <p:nvPr/>
          </p:nvSpPr>
          <p:spPr>
            <a:xfrm rot="5400000">
              <a:off x="3490173" y="4709373"/>
              <a:ext cx="1374222"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9" name="Group 28"/>
          <p:cNvGrpSpPr/>
          <p:nvPr/>
        </p:nvGrpSpPr>
        <p:grpSpPr>
          <a:xfrm>
            <a:off x="6079864" y="4070708"/>
            <a:ext cx="1997336" cy="2406292"/>
            <a:chOff x="6079864" y="4070708"/>
            <a:chExt cx="1997336" cy="2406292"/>
          </a:xfrm>
        </p:grpSpPr>
        <p:sp>
          <p:nvSpPr>
            <p:cNvPr id="12" name="Rounded Rectangle 11"/>
            <p:cNvSpPr/>
            <p:nvPr/>
          </p:nvSpPr>
          <p:spPr>
            <a:xfrm>
              <a:off x="6324600" y="5410200"/>
              <a:ext cx="1752600" cy="1066800"/>
            </a:xfrm>
            <a:prstGeom prst="roundRect">
              <a:avLst/>
            </a:prstGeom>
            <a:solidFill>
              <a:srgbClr val="00B0F0">
                <a:alpha val="48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Symbolic execution</a:t>
              </a:r>
              <a:endParaRPr lang="en-US" sz="2800" dirty="0">
                <a:solidFill>
                  <a:schemeClr val="tx1"/>
                </a:solidFill>
              </a:endParaRPr>
            </a:p>
          </p:txBody>
        </p:sp>
        <p:sp>
          <p:nvSpPr>
            <p:cNvPr id="23" name="Right Arrow 22"/>
            <p:cNvSpPr/>
            <p:nvPr/>
          </p:nvSpPr>
          <p:spPr>
            <a:xfrm rot="4248154">
              <a:off x="5635069" y="4515503"/>
              <a:ext cx="1374222"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0" name="Group 29"/>
          <p:cNvGrpSpPr/>
          <p:nvPr/>
        </p:nvGrpSpPr>
        <p:grpSpPr>
          <a:xfrm>
            <a:off x="6172200" y="3505200"/>
            <a:ext cx="2819400" cy="1066800"/>
            <a:chOff x="6172200" y="3505200"/>
            <a:chExt cx="2819400" cy="1066800"/>
          </a:xfrm>
        </p:grpSpPr>
        <p:sp>
          <p:nvSpPr>
            <p:cNvPr id="9" name="Rounded Rectangle 8"/>
            <p:cNvSpPr/>
            <p:nvPr/>
          </p:nvSpPr>
          <p:spPr>
            <a:xfrm>
              <a:off x="7543800" y="3505200"/>
              <a:ext cx="1447800" cy="1066800"/>
            </a:xfrm>
            <a:prstGeom prst="roundRect">
              <a:avLst/>
            </a:prstGeom>
            <a:solidFill>
              <a:srgbClr val="00B0F0">
                <a:alpha val="48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Model checker</a:t>
              </a:r>
              <a:endParaRPr lang="en-US" sz="2800" dirty="0">
                <a:solidFill>
                  <a:schemeClr val="tx1"/>
                </a:solidFill>
              </a:endParaRPr>
            </a:p>
          </p:txBody>
        </p:sp>
        <p:sp>
          <p:nvSpPr>
            <p:cNvPr id="24" name="Right Arrow 23"/>
            <p:cNvSpPr/>
            <p:nvPr/>
          </p:nvSpPr>
          <p:spPr>
            <a:xfrm>
              <a:off x="6172200" y="3782568"/>
              <a:ext cx="1374222" cy="4846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 name="Folded Corner 4"/>
          <p:cNvSpPr/>
          <p:nvPr/>
        </p:nvSpPr>
        <p:spPr>
          <a:xfrm>
            <a:off x="2743200" y="3427181"/>
            <a:ext cx="4191000" cy="1373419"/>
          </a:xfrm>
          <a:prstGeom prst="folded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228600" rtlCol="0" anchor="ctr"/>
          <a:lstStyle/>
          <a:p>
            <a:pPr algn="ctr"/>
            <a:r>
              <a:rPr lang="en-US" sz="2400" dirty="0" smtClean="0">
                <a:solidFill>
                  <a:schemeClr val="tx1"/>
                </a:solidFill>
              </a:rPr>
              <a:t>Formal Language Definition </a:t>
            </a:r>
          </a:p>
          <a:p>
            <a:pPr algn="ctr"/>
            <a:r>
              <a:rPr lang="en-US" sz="2400" dirty="0" smtClean="0">
                <a:solidFill>
                  <a:schemeClr val="tx1"/>
                </a:solidFill>
              </a:rPr>
              <a:t>(Syntax and Semantics)</a:t>
            </a:r>
            <a:endParaRPr lang="en-US" sz="2400" dirty="0">
              <a:solidFill>
                <a:schemeClr val="tx1"/>
              </a:solidFill>
            </a:endParaRPr>
          </a:p>
          <a:p>
            <a:pPr algn="ctr"/>
            <a:r>
              <a:rPr lang="en-US" sz="2400" dirty="0" smtClean="0">
                <a:solidFill>
                  <a:schemeClr val="tx1"/>
                </a:solidFill>
              </a:rPr>
              <a:t>C, C++, Java, JavaScript, etc.</a:t>
            </a:r>
          </a:p>
        </p:txBody>
      </p:sp>
      <p:grpSp>
        <p:nvGrpSpPr>
          <p:cNvPr id="32" name="Group 31"/>
          <p:cNvGrpSpPr/>
          <p:nvPr/>
        </p:nvGrpSpPr>
        <p:grpSpPr>
          <a:xfrm>
            <a:off x="3657600" y="1499177"/>
            <a:ext cx="1905000" cy="2000373"/>
            <a:chOff x="6629400" y="990600"/>
            <a:chExt cx="1905000" cy="2569167"/>
          </a:xfrm>
        </p:grpSpPr>
        <p:sp>
          <p:nvSpPr>
            <p:cNvPr id="33" name="Rounded Rectangle 32"/>
            <p:cNvSpPr/>
            <p:nvPr/>
          </p:nvSpPr>
          <p:spPr>
            <a:xfrm>
              <a:off x="6629400" y="990600"/>
              <a:ext cx="1905000" cy="1447800"/>
            </a:xfrm>
            <a:prstGeom prst="roundRect">
              <a:avLst/>
            </a:prstGeom>
            <a:solidFill>
              <a:srgbClr val="00B0F0">
                <a:alpha val="48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Test-case generation</a:t>
              </a:r>
              <a:endParaRPr lang="en-US" sz="2800" dirty="0">
                <a:solidFill>
                  <a:schemeClr val="tx1"/>
                </a:solidFill>
              </a:endParaRPr>
            </a:p>
          </p:txBody>
        </p:sp>
        <p:sp>
          <p:nvSpPr>
            <p:cNvPr id="34" name="Right Arrow 33"/>
            <p:cNvSpPr/>
            <p:nvPr/>
          </p:nvSpPr>
          <p:spPr>
            <a:xfrm rot="16496170">
              <a:off x="6990928" y="2758164"/>
              <a:ext cx="1118574" cy="484632"/>
            </a:xfrm>
            <a:prstGeom prst="rightArrow">
              <a:avLst>
                <a:gd name="adj1" fmla="val 50000"/>
                <a:gd name="adj2" fmla="val 522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35" name="Rectangle 34"/>
          <p:cNvSpPr/>
          <p:nvPr/>
        </p:nvSpPr>
        <p:spPr>
          <a:xfrm>
            <a:off x="69770" y="2991678"/>
            <a:ext cx="2024074" cy="1178096"/>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75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8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9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par>
                          <p:cTn id="16" fill="hold">
                            <p:stCondLst>
                              <p:cond delay="10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childTnLst>
                          </p:cTn>
                        </p:par>
                        <p:par>
                          <p:cTn id="24" fill="hold">
                            <p:stCondLst>
                              <p:cond delay="120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childTnLst>
                                </p:cTn>
                              </p:par>
                            </p:childTnLst>
                          </p:cTn>
                        </p:par>
                        <p:par>
                          <p:cTn id="28" fill="hold">
                            <p:stCondLst>
                              <p:cond delay="130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childTnLst>
                                </p:cTn>
                              </p:par>
                            </p:childTnLst>
                          </p:cTn>
                        </p:par>
                        <p:par>
                          <p:cTn id="36" fill="hold">
                            <p:stCondLst>
                              <p:cond delay="15000"/>
                            </p:stCondLst>
                            <p:childTnLst>
                              <p:par>
                                <p:cTn id="37" presetID="10" presetClass="entr" presetSubtype="0" fill="hold" grpId="0" nodeType="afterEffect">
                                  <p:stCondLst>
                                    <p:cond delay="500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Formal Language Definitions</a:t>
            </a:r>
            <a:endParaRPr lang="en-US" dirty="0"/>
          </a:p>
        </p:txBody>
      </p:sp>
      <p:sp>
        <p:nvSpPr>
          <p:cNvPr id="3" name="Content Placeholder 2"/>
          <p:cNvSpPr>
            <a:spLocks noGrp="1"/>
          </p:cNvSpPr>
          <p:nvPr>
            <p:ph idx="1"/>
          </p:nvPr>
        </p:nvSpPr>
        <p:spPr/>
        <p:txBody>
          <a:bodyPr/>
          <a:lstStyle/>
          <a:p>
            <a:r>
              <a:rPr lang="en-US" dirty="0" smtClean="0"/>
              <a:t>To define programming languages formally, we use the academic K tool and notation</a:t>
            </a:r>
          </a:p>
          <a:p>
            <a:pPr lvl="1"/>
            <a:r>
              <a:rPr lang="en-US" dirty="0" smtClean="0">
                <a:hlinkClick r:id="rId2"/>
              </a:rPr>
              <a:t>http://kframework.org</a:t>
            </a:r>
            <a:endParaRPr lang="en-US" dirty="0" smtClean="0"/>
          </a:p>
          <a:p>
            <a:pPr lvl="1"/>
            <a:r>
              <a:rPr lang="en-US" dirty="0" smtClean="0"/>
              <a:t>Developed in the Formal Systems Laboratory (my research group) at the University </a:t>
            </a:r>
            <a:r>
              <a:rPr lang="en-US" smtClean="0"/>
              <a:t>of Illinois</a:t>
            </a:r>
            <a:endParaRPr lang="en-US" dirty="0" smtClean="0"/>
          </a:p>
          <a:p>
            <a:pPr lvl="1"/>
            <a:r>
              <a:rPr lang="en-US" dirty="0" smtClean="0"/>
              <a:t>Open source</a:t>
            </a:r>
          </a:p>
        </p:txBody>
      </p:sp>
    </p:spTree>
    <p:extLst>
      <p:ext uri="{BB962C8B-B14F-4D97-AF65-F5344CB8AC3E}">
        <p14:creationId xmlns:p14="http://schemas.microsoft.com/office/powerpoint/2010/main" val="777404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dirty="0"/>
              <a:t>Runtime Verification</a:t>
            </a:r>
          </a:p>
          <a:p>
            <a:pPr lvl="1"/>
            <a:r>
              <a:rPr lang="en-US" dirty="0" smtClean="0"/>
              <a:t>Company</a:t>
            </a:r>
          </a:p>
          <a:p>
            <a:pPr lvl="2"/>
            <a:r>
              <a:rPr lang="en-US" dirty="0" smtClean="0"/>
              <a:t>Licensed by University of Illinois at Urbana-Champaign</a:t>
            </a:r>
            <a:endParaRPr lang="en-US" dirty="0"/>
          </a:p>
          <a:p>
            <a:pPr lvl="1"/>
            <a:r>
              <a:rPr lang="en-US" dirty="0" smtClean="0"/>
              <a:t>Scientific </a:t>
            </a:r>
            <a:r>
              <a:rPr lang="en-US" dirty="0"/>
              <a:t>Field</a:t>
            </a:r>
          </a:p>
          <a:p>
            <a:pPr lvl="2"/>
            <a:r>
              <a:rPr lang="en-US" dirty="0" smtClean="0"/>
              <a:t>Co-pioneered with NASA colleagues </a:t>
            </a:r>
            <a:r>
              <a:rPr lang="en-US" dirty="0"/>
              <a:t>and collaborators</a:t>
            </a:r>
          </a:p>
          <a:p>
            <a:r>
              <a:rPr lang="en-US" dirty="0" smtClean="0"/>
              <a:t>Products and Demos</a:t>
            </a:r>
          </a:p>
          <a:p>
            <a:pPr lvl="1"/>
            <a:r>
              <a:rPr lang="en-US" dirty="0" smtClean="0"/>
              <a:t>RV-Match</a:t>
            </a:r>
          </a:p>
          <a:p>
            <a:pPr lvl="1"/>
            <a:r>
              <a:rPr lang="en-US" dirty="0" smtClean="0"/>
              <a:t>RV-Predict</a:t>
            </a:r>
          </a:p>
          <a:p>
            <a:pPr lvl="1"/>
            <a:r>
              <a:rPr lang="en-US" smtClean="0"/>
              <a:t>RV-Monitor</a:t>
            </a:r>
            <a:endParaRPr lang="en-US" dirty="0" smtClean="0"/>
          </a:p>
          <a:p>
            <a:r>
              <a:rPr lang="en-US" dirty="0" smtClean="0"/>
              <a:t>Conclusion</a:t>
            </a:r>
            <a:endParaRPr lang="en-US" dirty="0"/>
          </a:p>
        </p:txBody>
      </p:sp>
    </p:spTree>
    <p:extLst>
      <p:ext uri="{BB962C8B-B14F-4D97-AF65-F5344CB8AC3E}">
        <p14:creationId xmlns:p14="http://schemas.microsoft.com/office/powerpoint/2010/main" val="2408669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Complete K Definition of </a:t>
            </a:r>
            <a:r>
              <a:rPr lang="en-US" dirty="0" err="1" smtClean="0"/>
              <a:t>KernelC</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9" name="Picture 8"/>
          <p:cNvPicPr>
            <a:picLocks noChangeAspect="1"/>
          </p:cNvPicPr>
          <p:nvPr/>
        </p:nvPicPr>
        <p:blipFill>
          <a:blip r:embed="rId3"/>
          <a:stretch>
            <a:fillRect/>
          </a:stretch>
        </p:blipFill>
        <p:spPr>
          <a:xfrm>
            <a:off x="664008" y="1562204"/>
            <a:ext cx="7688010" cy="5280805"/>
          </a:xfrm>
          <a:prstGeom prst="rect">
            <a:avLst/>
          </a:prstGeom>
        </p:spPr>
      </p:pic>
    </p:spTree>
    <p:extLst>
      <p:ext uri="{BB962C8B-B14F-4D97-AF65-F5344CB8AC3E}">
        <p14:creationId xmlns:p14="http://schemas.microsoft.com/office/powerpoint/2010/main" val="1485029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664008" y="1562204"/>
            <a:ext cx="7688010" cy="5280805"/>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Complete K Definition of </a:t>
            </a:r>
            <a:r>
              <a:rPr lang="en-US" dirty="0" err="1" smtClean="0"/>
              <a:t>KernelC</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grpSp>
        <p:nvGrpSpPr>
          <p:cNvPr id="7" name="Group 6"/>
          <p:cNvGrpSpPr/>
          <p:nvPr/>
        </p:nvGrpSpPr>
        <p:grpSpPr>
          <a:xfrm>
            <a:off x="1124712" y="2743200"/>
            <a:ext cx="6723888" cy="1752600"/>
            <a:chOff x="1124712" y="2743200"/>
            <a:chExt cx="6723888" cy="1752600"/>
          </a:xfrm>
        </p:grpSpPr>
        <p:grpSp>
          <p:nvGrpSpPr>
            <p:cNvPr id="9" name="Group 8"/>
            <p:cNvGrpSpPr/>
            <p:nvPr/>
          </p:nvGrpSpPr>
          <p:grpSpPr>
            <a:xfrm>
              <a:off x="1124712" y="2743200"/>
              <a:ext cx="6723888" cy="1752600"/>
              <a:chOff x="1124712" y="2590800"/>
              <a:chExt cx="6723888" cy="1752600"/>
            </a:xfrm>
          </p:grpSpPr>
          <p:sp>
            <p:nvSpPr>
              <p:cNvPr id="10" name="Rounded Rectangle 9"/>
              <p:cNvSpPr/>
              <p:nvPr/>
            </p:nvSpPr>
            <p:spPr>
              <a:xfrm>
                <a:off x="1124712" y="2834640"/>
                <a:ext cx="457200" cy="762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1" name="Rounded Rectangular Callout 10"/>
              <p:cNvSpPr/>
              <p:nvPr/>
            </p:nvSpPr>
            <p:spPr>
              <a:xfrm>
                <a:off x="2362200" y="2590800"/>
                <a:ext cx="5486400" cy="1752600"/>
              </a:xfrm>
              <a:prstGeom prst="wedgeRoundRectCallout">
                <a:avLst>
                  <a:gd name="adj1" fmla="val -64169"/>
                  <a:gd name="adj2" fmla="val -3417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438400" y="2743200"/>
                <a:ext cx="4881336" cy="461665"/>
              </a:xfrm>
              <a:prstGeom prst="rect">
                <a:avLst/>
              </a:prstGeom>
              <a:noFill/>
            </p:spPr>
            <p:txBody>
              <a:bodyPr wrap="none" rtlCol="0">
                <a:spAutoFit/>
              </a:bodyPr>
              <a:lstStyle/>
              <a:p>
                <a:r>
                  <a:rPr lang="en-US" sz="2400" dirty="0" smtClean="0"/>
                  <a:t>Syntax declared using annotated BNF </a:t>
                </a:r>
                <a:endParaRPr lang="en-US" sz="2400" dirty="0"/>
              </a:p>
            </p:txBody>
          </p:sp>
        </p:grpSp>
        <p:pic>
          <p:nvPicPr>
            <p:cNvPr id="6" name="Picture 5"/>
            <p:cNvPicPr>
              <a:picLocks noChangeAspect="1"/>
            </p:cNvPicPr>
            <p:nvPr/>
          </p:nvPicPr>
          <p:blipFill>
            <a:blip r:embed="rId4"/>
            <a:stretch>
              <a:fillRect/>
            </a:stretch>
          </p:blipFill>
          <p:spPr>
            <a:xfrm>
              <a:off x="2425857" y="3509665"/>
              <a:ext cx="5410200" cy="758383"/>
            </a:xfrm>
            <a:prstGeom prst="rect">
              <a:avLst/>
            </a:prstGeom>
          </p:spPr>
        </p:pic>
      </p:grpSp>
    </p:spTree>
    <p:extLst>
      <p:ext uri="{BB962C8B-B14F-4D97-AF65-F5344CB8AC3E}">
        <p14:creationId xmlns:p14="http://schemas.microsoft.com/office/powerpoint/2010/main" val="291322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64008" y="1562204"/>
            <a:ext cx="7688010" cy="5280805"/>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Complete K Definition of </a:t>
            </a:r>
            <a:r>
              <a:rPr lang="en-US" dirty="0" err="1" smtClean="0"/>
              <a:t>KernelC</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a:p>
        </p:txBody>
      </p:sp>
      <p:grpSp>
        <p:nvGrpSpPr>
          <p:cNvPr id="5" name="Group 4"/>
          <p:cNvGrpSpPr/>
          <p:nvPr/>
        </p:nvGrpSpPr>
        <p:grpSpPr>
          <a:xfrm>
            <a:off x="990600" y="1837944"/>
            <a:ext cx="7772400" cy="4562856"/>
            <a:chOff x="990600" y="1837944"/>
            <a:chExt cx="7772400" cy="4562856"/>
          </a:xfrm>
        </p:grpSpPr>
        <p:grpSp>
          <p:nvGrpSpPr>
            <p:cNvPr id="9" name="Group 8"/>
            <p:cNvGrpSpPr/>
            <p:nvPr/>
          </p:nvGrpSpPr>
          <p:grpSpPr>
            <a:xfrm>
              <a:off x="990600" y="1837944"/>
              <a:ext cx="7772400" cy="4562856"/>
              <a:chOff x="990600" y="1609344"/>
              <a:chExt cx="7772400" cy="4562856"/>
            </a:xfrm>
          </p:grpSpPr>
          <p:sp>
            <p:nvSpPr>
              <p:cNvPr id="10" name="Rounded Rectangle 9"/>
              <p:cNvSpPr/>
              <p:nvPr/>
            </p:nvSpPr>
            <p:spPr>
              <a:xfrm>
                <a:off x="3657600" y="1609344"/>
                <a:ext cx="1828800" cy="533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1" name="Rounded Rectangular Callout 10"/>
              <p:cNvSpPr/>
              <p:nvPr/>
            </p:nvSpPr>
            <p:spPr>
              <a:xfrm>
                <a:off x="990600" y="2590800"/>
                <a:ext cx="7772400" cy="3581400"/>
              </a:xfrm>
              <a:prstGeom prst="wedgeRoundRectCallout">
                <a:avLst>
                  <a:gd name="adj1" fmla="val -9319"/>
                  <a:gd name="adj2" fmla="val -6232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600200" y="2902803"/>
                <a:ext cx="6487225" cy="830997"/>
              </a:xfrm>
              <a:prstGeom prst="rect">
                <a:avLst/>
              </a:prstGeom>
              <a:noFill/>
            </p:spPr>
            <p:txBody>
              <a:bodyPr wrap="none" rtlCol="0">
                <a:spAutoFit/>
              </a:bodyPr>
              <a:lstStyle/>
              <a:p>
                <a:r>
                  <a:rPr lang="en-US" sz="2400" dirty="0" smtClean="0"/>
                  <a:t>Configuration  given as a nested cell structure.</a:t>
                </a:r>
              </a:p>
              <a:p>
                <a:r>
                  <a:rPr lang="en-US" sz="2400" dirty="0" smtClean="0"/>
                  <a:t>Leaves can be sets, </a:t>
                </a:r>
                <a:r>
                  <a:rPr lang="en-US" sz="2400" dirty="0" err="1" smtClean="0"/>
                  <a:t>multisets</a:t>
                </a:r>
                <a:r>
                  <a:rPr lang="en-US" sz="2400" dirty="0" smtClean="0"/>
                  <a:t>, lists, maps, or syntax</a:t>
                </a:r>
                <a:endParaRPr lang="en-US" sz="2400" dirty="0"/>
              </a:p>
            </p:txBody>
          </p:sp>
        </p:grpSp>
        <p:pic>
          <p:nvPicPr>
            <p:cNvPr id="4" name="Picture 3"/>
            <p:cNvPicPr>
              <a:picLocks noChangeAspect="1"/>
            </p:cNvPicPr>
            <p:nvPr/>
          </p:nvPicPr>
          <p:blipFill>
            <a:blip r:embed="rId4"/>
            <a:stretch>
              <a:fillRect/>
            </a:stretch>
          </p:blipFill>
          <p:spPr>
            <a:xfrm>
              <a:off x="1099216" y="4058763"/>
              <a:ext cx="7576010" cy="2004728"/>
            </a:xfrm>
            <a:prstGeom prst="rect">
              <a:avLst/>
            </a:prstGeom>
          </p:spPr>
        </p:pic>
      </p:grpSp>
    </p:spTree>
    <p:extLst>
      <p:ext uri="{BB962C8B-B14F-4D97-AF65-F5344CB8AC3E}">
        <p14:creationId xmlns:p14="http://schemas.microsoft.com/office/powerpoint/2010/main" val="11089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664008" y="1562204"/>
            <a:ext cx="7688010" cy="5280805"/>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Complete K Definition of </a:t>
            </a:r>
            <a:r>
              <a:rPr lang="en-US" dirty="0" err="1" smtClean="0"/>
              <a:t>KernelC</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grpSp>
        <p:nvGrpSpPr>
          <p:cNvPr id="5" name="Group 4"/>
          <p:cNvGrpSpPr/>
          <p:nvPr/>
        </p:nvGrpSpPr>
        <p:grpSpPr>
          <a:xfrm>
            <a:off x="3766970" y="2635625"/>
            <a:ext cx="5318760" cy="3611880"/>
            <a:chOff x="3766970" y="2635625"/>
            <a:chExt cx="5318760" cy="3611880"/>
          </a:xfrm>
        </p:grpSpPr>
        <p:grpSp>
          <p:nvGrpSpPr>
            <p:cNvPr id="9" name="Group 8"/>
            <p:cNvGrpSpPr/>
            <p:nvPr/>
          </p:nvGrpSpPr>
          <p:grpSpPr>
            <a:xfrm>
              <a:off x="3766970" y="2635625"/>
              <a:ext cx="5318760" cy="3611880"/>
              <a:chOff x="3749040" y="2788920"/>
              <a:chExt cx="5318760" cy="3611880"/>
            </a:xfrm>
          </p:grpSpPr>
          <p:sp>
            <p:nvSpPr>
              <p:cNvPr id="10" name="Rounded Rectangle 9"/>
              <p:cNvSpPr/>
              <p:nvPr/>
            </p:nvSpPr>
            <p:spPr>
              <a:xfrm>
                <a:off x="3749040" y="2788920"/>
                <a:ext cx="609600" cy="304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useBgFill="1">
            <p:nvSpPr>
              <p:cNvPr id="11" name="Rounded Rectangular Callout 10"/>
              <p:cNvSpPr/>
              <p:nvPr/>
            </p:nvSpPr>
            <p:spPr>
              <a:xfrm>
                <a:off x="4343400" y="3276600"/>
                <a:ext cx="4724400" cy="3124200"/>
              </a:xfrm>
              <a:prstGeom prst="wedgeRoundRectCallout">
                <a:avLst>
                  <a:gd name="adj1" fmla="val -56586"/>
                  <a:gd name="adj2" fmla="val -5565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570172" y="3505200"/>
                <a:ext cx="4345228" cy="461665"/>
              </a:xfrm>
              <a:prstGeom prst="rect">
                <a:avLst/>
              </a:prstGeom>
              <a:noFill/>
            </p:spPr>
            <p:txBody>
              <a:bodyPr wrap="none" rtlCol="0">
                <a:spAutoFit/>
              </a:bodyPr>
              <a:lstStyle/>
              <a:p>
                <a:r>
                  <a:rPr lang="en-US" sz="2400" dirty="0" smtClean="0"/>
                  <a:t>Semantic rules given contextually</a:t>
                </a:r>
                <a:endParaRPr lang="en-US" sz="2400" dirty="0"/>
              </a:p>
            </p:txBody>
          </p:sp>
          <p:sp>
            <p:nvSpPr>
              <p:cNvPr id="13" name="TextBox 12"/>
              <p:cNvSpPr txBox="1"/>
              <p:nvPr/>
            </p:nvSpPr>
            <p:spPr>
              <a:xfrm>
                <a:off x="4572000" y="5401270"/>
                <a:ext cx="4458272" cy="923330"/>
              </a:xfrm>
              <a:prstGeom prst="rect">
                <a:avLst/>
              </a:prstGeom>
              <a:noFill/>
            </p:spPr>
            <p:txBody>
              <a:bodyPr wrap="none" rtlCol="0">
                <a:spAutoFit/>
              </a:bodyPr>
              <a:lstStyle/>
              <a:p>
                <a:r>
                  <a:rPr lang="en-US" b="1" dirty="0">
                    <a:latin typeface="Courier New" pitchFamily="49" charset="0"/>
                    <a:cs typeface="Courier New" pitchFamily="49" charset="0"/>
                  </a:rPr>
                  <a:t>r</a:t>
                </a:r>
                <a:r>
                  <a:rPr lang="en-US" b="1" dirty="0" smtClean="0">
                    <a:latin typeface="Courier New" pitchFamily="49" charset="0"/>
                    <a:cs typeface="Courier New" pitchFamily="49" charset="0"/>
                  </a:rPr>
                  <a:t>ule</a:t>
                </a:r>
              </a:p>
              <a:p>
                <a:r>
                  <a:rPr lang="en-US" b="1" dirty="0" smtClean="0">
                    <a:latin typeface="Courier New" pitchFamily="49" charset="0"/>
                    <a:cs typeface="Courier New" pitchFamily="49" charset="0"/>
                  </a:rPr>
                  <a:t>  &lt;k&gt; X = V </a:t>
                </a:r>
                <a:r>
                  <a:rPr lang="en-US" b="1" dirty="0" smtClean="0">
                    <a:solidFill>
                      <a:srgbClr val="FF0000"/>
                    </a:solidFill>
                    <a:latin typeface="Courier New" pitchFamily="49" charset="0"/>
                    <a:cs typeface="Courier New" pitchFamily="49" charset="0"/>
                  </a:rPr>
                  <a:t>=&gt;</a:t>
                </a:r>
                <a:r>
                  <a:rPr lang="en-US" b="1" dirty="0" smtClean="0">
                    <a:latin typeface="Courier New" pitchFamily="49" charset="0"/>
                    <a:cs typeface="Courier New" pitchFamily="49" charset="0"/>
                  </a:rPr>
                  <a:t> V …&lt;/k&gt;</a:t>
                </a:r>
              </a:p>
              <a:p>
                <a:r>
                  <a:rPr lang="en-US" b="1" dirty="0" smtClean="0">
                    <a:latin typeface="Courier New" pitchFamily="49" charset="0"/>
                    <a:cs typeface="Courier New" pitchFamily="49" charset="0"/>
                  </a:rPr>
                  <a:t>  &lt;</a:t>
                </a:r>
                <a:r>
                  <a:rPr lang="en-US" b="1" dirty="0" err="1" smtClean="0">
                    <a:latin typeface="Courier New" pitchFamily="49" charset="0"/>
                    <a:cs typeface="Courier New" pitchFamily="49" charset="0"/>
                  </a:rPr>
                  <a:t>env</a:t>
                </a:r>
                <a:r>
                  <a:rPr lang="en-US" b="1" dirty="0" smtClean="0">
                    <a:latin typeface="Courier New" pitchFamily="49" charset="0"/>
                    <a:cs typeface="Courier New" pitchFamily="49" charset="0"/>
                  </a:rPr>
                  <a:t>&gt;… X |-&gt; (_ </a:t>
                </a:r>
                <a:r>
                  <a:rPr lang="en-US" b="1" dirty="0" smtClean="0">
                    <a:solidFill>
                      <a:srgbClr val="FF0000"/>
                    </a:solidFill>
                    <a:latin typeface="Courier New" pitchFamily="49" charset="0"/>
                    <a:cs typeface="Courier New" pitchFamily="49" charset="0"/>
                  </a:rPr>
                  <a:t>=&gt;</a:t>
                </a:r>
                <a:r>
                  <a:rPr lang="en-US" b="1" dirty="0" smtClean="0">
                    <a:latin typeface="Courier New" pitchFamily="49" charset="0"/>
                    <a:cs typeface="Courier New" pitchFamily="49" charset="0"/>
                  </a:rPr>
                  <a:t> V) …&lt;/</a:t>
                </a:r>
                <a:r>
                  <a:rPr lang="en-US" b="1" dirty="0" err="1" smtClean="0">
                    <a:latin typeface="Courier New" pitchFamily="49" charset="0"/>
                    <a:cs typeface="Courier New" pitchFamily="49" charset="0"/>
                  </a:rPr>
                  <a:t>env</a:t>
                </a:r>
                <a:r>
                  <a:rPr lang="en-US" b="1" dirty="0" smtClean="0">
                    <a:latin typeface="Courier New" pitchFamily="49" charset="0"/>
                    <a:cs typeface="Courier New" pitchFamily="49" charset="0"/>
                  </a:rPr>
                  <a:t>&gt;</a:t>
                </a:r>
                <a:endParaRPr lang="en-US" b="1" dirty="0">
                  <a:latin typeface="Courier New" pitchFamily="49" charset="0"/>
                  <a:cs typeface="Courier New" pitchFamily="49" charset="0"/>
                </a:endParaRPr>
              </a:p>
            </p:txBody>
          </p:sp>
        </p:grpSp>
        <p:pic>
          <p:nvPicPr>
            <p:cNvPr id="4" name="Picture 3"/>
            <p:cNvPicPr>
              <a:picLocks noChangeAspect="1"/>
            </p:cNvPicPr>
            <p:nvPr/>
          </p:nvPicPr>
          <p:blipFill>
            <a:blip r:embed="rId4"/>
            <a:stretch>
              <a:fillRect/>
            </a:stretch>
          </p:blipFill>
          <p:spPr>
            <a:xfrm>
              <a:off x="5428130" y="3866719"/>
              <a:ext cx="2590800" cy="1289816"/>
            </a:xfrm>
            <a:prstGeom prst="rect">
              <a:avLst/>
            </a:prstGeom>
          </p:spPr>
        </p:pic>
      </p:grpSp>
    </p:spTree>
    <p:extLst>
      <p:ext uri="{BB962C8B-B14F-4D97-AF65-F5344CB8AC3E}">
        <p14:creationId xmlns:p14="http://schemas.microsoft.com/office/powerpoint/2010/main" val="41221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Scales</a:t>
            </a:r>
            <a:endParaRPr lang="en-US" dirty="0"/>
          </a:p>
        </p:txBody>
      </p:sp>
      <p:sp>
        <p:nvSpPr>
          <p:cNvPr id="3" name="Content Placeholder 2"/>
          <p:cNvSpPr>
            <a:spLocks noGrp="1"/>
          </p:cNvSpPr>
          <p:nvPr>
            <p:ph idx="1"/>
          </p:nvPr>
        </p:nvSpPr>
        <p:spPr>
          <a:xfrm>
            <a:off x="304800" y="1600200"/>
            <a:ext cx="8763000" cy="5257800"/>
          </a:xfrm>
        </p:spPr>
        <p:txBody>
          <a:bodyPr>
            <a:normAutofit/>
          </a:bodyPr>
          <a:lstStyle/>
          <a:p>
            <a:pPr>
              <a:buNone/>
            </a:pPr>
            <a:r>
              <a:rPr lang="en-US" dirty="0"/>
              <a:t>S</a:t>
            </a:r>
            <a:r>
              <a:rPr lang="en-US" dirty="0" smtClean="0"/>
              <a:t>everal large languages were recently defined in K:</a:t>
            </a:r>
          </a:p>
          <a:p>
            <a:r>
              <a:rPr lang="en-US" dirty="0" smtClean="0"/>
              <a:t>Java 1.4: by </a:t>
            </a:r>
            <a:r>
              <a:rPr lang="en-US" dirty="0" err="1" smtClean="0"/>
              <a:t>Bogdanas</a:t>
            </a:r>
            <a:r>
              <a:rPr lang="en-US" dirty="0" smtClean="0"/>
              <a:t> </a:t>
            </a:r>
            <a:r>
              <a:rPr lang="en-US" dirty="0" err="1"/>
              <a:t>e</a:t>
            </a:r>
            <a:r>
              <a:rPr lang="en-US" dirty="0" err="1" smtClean="0"/>
              <a:t>tal</a:t>
            </a:r>
            <a:r>
              <a:rPr lang="en-US" dirty="0" smtClean="0"/>
              <a:t> </a:t>
            </a:r>
            <a:r>
              <a:rPr lang="en-US" dirty="0" smtClean="0">
                <a:solidFill>
                  <a:schemeClr val="bg1">
                    <a:lumMod val="65000"/>
                  </a:schemeClr>
                </a:solidFill>
              </a:rPr>
              <a:t>[POPL’15]</a:t>
            </a:r>
          </a:p>
          <a:p>
            <a:pPr lvl="1"/>
            <a:r>
              <a:rPr lang="en-US" dirty="0" smtClean="0"/>
              <a:t>800+ program test suite that covers the semantics</a:t>
            </a:r>
          </a:p>
          <a:p>
            <a:r>
              <a:rPr lang="en-US" dirty="0" smtClean="0"/>
              <a:t>JavaScript ES5: by Park</a:t>
            </a:r>
            <a:r>
              <a:rPr lang="en-US" dirty="0"/>
              <a:t> </a:t>
            </a:r>
            <a:r>
              <a:rPr lang="en-US" dirty="0" err="1" smtClean="0"/>
              <a:t>etal</a:t>
            </a:r>
            <a:r>
              <a:rPr lang="en-US" dirty="0" smtClean="0"/>
              <a:t> </a:t>
            </a:r>
            <a:r>
              <a:rPr lang="en-US" dirty="0" smtClean="0">
                <a:solidFill>
                  <a:schemeClr val="bg1">
                    <a:lumMod val="65000"/>
                  </a:schemeClr>
                </a:solidFill>
              </a:rPr>
              <a:t>[PLDI’15</a:t>
            </a:r>
            <a:r>
              <a:rPr lang="en-US" dirty="0">
                <a:solidFill>
                  <a:schemeClr val="bg1">
                    <a:lumMod val="65000"/>
                  </a:schemeClr>
                </a:solidFill>
              </a:rPr>
              <a:t>]</a:t>
            </a:r>
            <a:endParaRPr lang="en-US" dirty="0" smtClean="0">
              <a:solidFill>
                <a:schemeClr val="bg1">
                  <a:lumMod val="65000"/>
                </a:schemeClr>
              </a:solidFill>
            </a:endParaRPr>
          </a:p>
          <a:p>
            <a:pPr lvl="1"/>
            <a:r>
              <a:rPr lang="en-US" dirty="0" smtClean="0"/>
              <a:t>Passes existing conformance test suite (2872 </a:t>
            </a:r>
            <a:r>
              <a:rPr lang="en-US" dirty="0" err="1" smtClean="0"/>
              <a:t>pgms</a:t>
            </a:r>
            <a:r>
              <a:rPr lang="en-US" dirty="0" smtClean="0"/>
              <a:t>)</a:t>
            </a:r>
          </a:p>
          <a:p>
            <a:pPr lvl="1"/>
            <a:r>
              <a:rPr lang="en-US" dirty="0" smtClean="0"/>
              <a:t>Found (confirmed) bugs in Chrome, IE, Firefox, Safari</a:t>
            </a:r>
          </a:p>
          <a:p>
            <a:r>
              <a:rPr lang="en-US" dirty="0" smtClean="0"/>
              <a:t>C11: Ellison </a:t>
            </a:r>
            <a:r>
              <a:rPr lang="en-US" dirty="0" err="1" smtClean="0"/>
              <a:t>etal</a:t>
            </a:r>
            <a:r>
              <a:rPr lang="en-US" dirty="0" smtClean="0"/>
              <a:t> </a:t>
            </a:r>
            <a:r>
              <a:rPr lang="en-US" dirty="0" smtClean="0">
                <a:solidFill>
                  <a:schemeClr val="bg1">
                    <a:lumMod val="65000"/>
                  </a:schemeClr>
                </a:solidFill>
              </a:rPr>
              <a:t>[POPL’12</a:t>
            </a:r>
            <a:r>
              <a:rPr lang="en-US" dirty="0">
                <a:solidFill>
                  <a:schemeClr val="bg1">
                    <a:lumMod val="65000"/>
                  </a:schemeClr>
                </a:solidFill>
              </a:rPr>
              <a:t>, </a:t>
            </a:r>
            <a:r>
              <a:rPr lang="en-US" dirty="0" smtClean="0">
                <a:solidFill>
                  <a:schemeClr val="bg1">
                    <a:lumMod val="65000"/>
                  </a:schemeClr>
                </a:solidFill>
              </a:rPr>
              <a:t>PLDI’15]</a:t>
            </a:r>
          </a:p>
          <a:p>
            <a:pPr lvl="1"/>
            <a:r>
              <a:rPr lang="en-US" dirty="0"/>
              <a:t>It defines the ISO C11 </a:t>
            </a:r>
            <a:r>
              <a:rPr lang="en-US" dirty="0" smtClean="0"/>
              <a:t>standard</a:t>
            </a:r>
          </a:p>
          <a:p>
            <a:pPr lvl="1"/>
            <a:r>
              <a:rPr lang="en-US" dirty="0"/>
              <a:t>I</a:t>
            </a:r>
            <a:r>
              <a:rPr lang="en-US" dirty="0" smtClean="0"/>
              <a:t>ncluding all </a:t>
            </a:r>
            <a:r>
              <a:rPr lang="en-US" i="1" dirty="0" smtClean="0"/>
              <a:t>undefined </a:t>
            </a:r>
            <a:r>
              <a:rPr lang="en-US" i="1" dirty="0"/>
              <a:t>behaviors</a:t>
            </a:r>
          </a:p>
          <a:p>
            <a:pPr marL="0" indent="0">
              <a:buNone/>
            </a:pP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353996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015" y="2554576"/>
            <a:ext cx="9085026" cy="2727007"/>
          </a:xfrm>
          <a:prstGeom prst="rect">
            <a:avLst/>
          </a:prstGeom>
        </p:spPr>
      </p:pic>
      <p:sp>
        <p:nvSpPr>
          <p:cNvPr id="2" name="Title 1"/>
          <p:cNvSpPr>
            <a:spLocks noGrp="1"/>
          </p:cNvSpPr>
          <p:nvPr>
            <p:ph type="title"/>
          </p:nvPr>
        </p:nvSpPr>
        <p:spPr/>
        <p:txBody>
          <a:bodyPr>
            <a:normAutofit fontScale="90000"/>
          </a:bodyPr>
          <a:lstStyle/>
          <a:p>
            <a:r>
              <a:rPr lang="en-US" dirty="0" smtClean="0"/>
              <a:t>K Configuration and Definition of C</a:t>
            </a:r>
            <a:endParaRPr lang="en-US" dirty="0"/>
          </a:p>
        </p:txBody>
      </p:sp>
      <p:sp>
        <p:nvSpPr>
          <p:cNvPr id="6" name="Rounded Rectangular Callout 5"/>
          <p:cNvSpPr/>
          <p:nvPr/>
        </p:nvSpPr>
        <p:spPr>
          <a:xfrm>
            <a:off x="6209128" y="5910072"/>
            <a:ext cx="2249072" cy="795528"/>
          </a:xfrm>
          <a:prstGeom prst="wedgeRoundRectCallout">
            <a:avLst>
              <a:gd name="adj1" fmla="val -48129"/>
              <a:gd name="adj2" fmla="val -124988"/>
              <a:gd name="adj3" fmla="val 16667"/>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120 Cells!</a:t>
            </a:r>
            <a:endParaRPr lang="en-US" sz="4000" dirty="0">
              <a:solidFill>
                <a:schemeClr val="tx1"/>
              </a:solidFill>
            </a:endParaRPr>
          </a:p>
        </p:txBody>
      </p:sp>
      <p:sp>
        <p:nvSpPr>
          <p:cNvPr id="5" name="Rounded Rectangular Callout 4"/>
          <p:cNvSpPr/>
          <p:nvPr/>
        </p:nvSpPr>
        <p:spPr>
          <a:xfrm>
            <a:off x="5105400" y="1618488"/>
            <a:ext cx="1752600" cy="762000"/>
          </a:xfrm>
          <a:prstGeom prst="wedgeRoundRectCallout">
            <a:avLst>
              <a:gd name="adj1" fmla="val -109309"/>
              <a:gd name="adj2" fmla="val 94230"/>
              <a:gd name="adj3" fmla="val 16667"/>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Heap</a:t>
            </a:r>
            <a:endParaRPr lang="en-US" sz="4000" dirty="0">
              <a:solidFill>
                <a:schemeClr val="tx1"/>
              </a:solidFill>
            </a:endParaRPr>
          </a:p>
        </p:txBody>
      </p:sp>
      <p:sp>
        <p:nvSpPr>
          <p:cNvPr id="3" name="TextBox 2"/>
          <p:cNvSpPr txBox="1"/>
          <p:nvPr/>
        </p:nvSpPr>
        <p:spPr>
          <a:xfrm>
            <a:off x="457200" y="5943600"/>
            <a:ext cx="4139275" cy="646331"/>
          </a:xfrm>
          <a:prstGeom prst="rect">
            <a:avLst/>
          </a:prstGeom>
          <a:noFill/>
        </p:spPr>
        <p:txBody>
          <a:bodyPr wrap="none" rtlCol="0">
            <a:spAutoFit/>
          </a:bodyPr>
          <a:lstStyle/>
          <a:p>
            <a:r>
              <a:rPr lang="en-US" sz="3600" dirty="0" smtClean="0"/>
              <a:t>… plus </a:t>
            </a:r>
            <a:r>
              <a:rPr lang="en-US" sz="3600" dirty="0" smtClean="0"/>
              <a:t>~</a:t>
            </a:r>
            <a:r>
              <a:rPr lang="en-US" sz="3600" dirty="0" smtClean="0"/>
              <a:t>30</a:t>
            </a:r>
            <a:r>
              <a:rPr lang="en-US" sz="3600" dirty="0" smtClean="0"/>
              <a:t>00 </a:t>
            </a:r>
            <a:r>
              <a:rPr lang="en-US" sz="3600" dirty="0" smtClean="0"/>
              <a:t>rules …</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79561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RV-Match Approach</a:t>
            </a:r>
            <a:endParaRPr lang="en-US" dirty="0"/>
          </a:p>
        </p:txBody>
      </p:sp>
      <p:sp>
        <p:nvSpPr>
          <p:cNvPr id="3" name="Content Placeholder 2"/>
          <p:cNvSpPr>
            <a:spLocks noGrp="1"/>
          </p:cNvSpPr>
          <p:nvPr>
            <p:ph idx="1"/>
          </p:nvPr>
        </p:nvSpPr>
        <p:spPr>
          <a:xfrm>
            <a:off x="152400" y="1775191"/>
            <a:ext cx="8763000" cy="4625609"/>
          </a:xfrm>
        </p:spPr>
        <p:txBody>
          <a:bodyPr>
            <a:normAutofit fontScale="92500" lnSpcReduction="10000"/>
          </a:bodyPr>
          <a:lstStyle/>
          <a:p>
            <a:r>
              <a:rPr lang="en-US" dirty="0"/>
              <a:t>No need to </a:t>
            </a:r>
            <a:r>
              <a:rPr lang="en-US" dirty="0" smtClean="0"/>
              <a:t>re-implement tools </a:t>
            </a:r>
            <a:r>
              <a:rPr lang="en-US" dirty="0"/>
              <a:t>as </a:t>
            </a:r>
            <a:r>
              <a:rPr lang="en-US" dirty="0" smtClean="0"/>
              <a:t>language </a:t>
            </a:r>
            <a:r>
              <a:rPr lang="en-US" dirty="0"/>
              <a:t>changes</a:t>
            </a:r>
          </a:p>
          <a:p>
            <a:pPr lvl="1"/>
            <a:r>
              <a:rPr lang="en-US" dirty="0" smtClean="0"/>
              <a:t>Easy to customize tools</a:t>
            </a:r>
          </a:p>
          <a:p>
            <a:pPr lvl="2"/>
            <a:r>
              <a:rPr lang="en-US" dirty="0" smtClean="0"/>
              <a:t>E.g., embedded C for a specific micro-controller</a:t>
            </a:r>
          </a:p>
          <a:p>
            <a:pPr lvl="1"/>
            <a:r>
              <a:rPr lang="en-US" dirty="0" smtClean="0"/>
              <a:t>Programming </a:t>
            </a:r>
            <a:r>
              <a:rPr lang="en-US" dirty="0"/>
              <a:t>languages continuously </a:t>
            </a:r>
            <a:r>
              <a:rPr lang="en-US" dirty="0" smtClean="0"/>
              <a:t>evolve (C90 </a:t>
            </a:r>
            <a:r>
              <a:rPr lang="en-US" dirty="0" smtClean="0">
                <a:sym typeface="Symbol" panose="05050102010706020507" pitchFamily="18" charset="2"/>
              </a:rPr>
              <a:t> </a:t>
            </a:r>
            <a:r>
              <a:rPr lang="en-US" dirty="0" smtClean="0"/>
              <a:t>C99 </a:t>
            </a:r>
            <a:r>
              <a:rPr lang="en-US" dirty="0" smtClean="0">
                <a:sym typeface="Symbol" panose="05050102010706020507" pitchFamily="18" charset="2"/>
              </a:rPr>
              <a:t></a:t>
            </a:r>
            <a:r>
              <a:rPr lang="en-US" dirty="0" smtClean="0"/>
              <a:t> C11 </a:t>
            </a:r>
            <a:r>
              <a:rPr lang="en-US" dirty="0">
                <a:sym typeface="Symbol" panose="05050102010706020507" pitchFamily="18" charset="2"/>
              </a:rPr>
              <a:t></a:t>
            </a:r>
            <a:r>
              <a:rPr lang="en-US" dirty="0"/>
              <a:t> </a:t>
            </a:r>
            <a:r>
              <a:rPr lang="en-US" dirty="0" smtClean="0"/>
              <a:t>…; or Java 1.4 </a:t>
            </a:r>
            <a:r>
              <a:rPr lang="en-US" dirty="0">
                <a:sym typeface="Symbol" panose="05050102010706020507" pitchFamily="18" charset="2"/>
              </a:rPr>
              <a:t></a:t>
            </a:r>
            <a:r>
              <a:rPr lang="en-US" dirty="0"/>
              <a:t> </a:t>
            </a:r>
            <a:r>
              <a:rPr lang="en-US" dirty="0" smtClean="0"/>
              <a:t>Java 5 </a:t>
            </a:r>
            <a:r>
              <a:rPr lang="en-US" dirty="0">
                <a:sym typeface="Symbol" panose="05050102010706020507" pitchFamily="18" charset="2"/>
              </a:rPr>
              <a:t></a:t>
            </a:r>
            <a:r>
              <a:rPr lang="en-US" dirty="0"/>
              <a:t> </a:t>
            </a:r>
            <a:r>
              <a:rPr lang="en-US" dirty="0" smtClean="0"/>
              <a:t>… </a:t>
            </a:r>
            <a:r>
              <a:rPr lang="en-US" dirty="0">
                <a:sym typeface="Symbol" panose="05050102010706020507" pitchFamily="18" charset="2"/>
              </a:rPr>
              <a:t></a:t>
            </a:r>
            <a:r>
              <a:rPr lang="en-US" dirty="0"/>
              <a:t> </a:t>
            </a:r>
            <a:r>
              <a:rPr lang="en-US" dirty="0" smtClean="0"/>
              <a:t>Java 8 </a:t>
            </a:r>
            <a:r>
              <a:rPr lang="en-US" dirty="0">
                <a:sym typeface="Symbol" panose="05050102010706020507" pitchFamily="18" charset="2"/>
              </a:rPr>
              <a:t></a:t>
            </a:r>
            <a:r>
              <a:rPr lang="en-US" dirty="0"/>
              <a:t> </a:t>
            </a:r>
            <a:r>
              <a:rPr lang="en-US" dirty="0" smtClean="0"/>
              <a:t>…)</a:t>
            </a:r>
            <a:endParaRPr lang="en-US" dirty="0"/>
          </a:p>
          <a:p>
            <a:r>
              <a:rPr lang="en-US" dirty="0" smtClean="0"/>
              <a:t>Tools are correct by construction</a:t>
            </a:r>
          </a:p>
          <a:p>
            <a:pPr lvl="1"/>
            <a:r>
              <a:rPr lang="en-US" dirty="0"/>
              <a:t>T</a:t>
            </a:r>
            <a:r>
              <a:rPr lang="en-US" dirty="0" smtClean="0"/>
              <a:t>ools are language-independent and can produce correctness certificates based on language semantics only</a:t>
            </a:r>
          </a:p>
          <a:p>
            <a:pPr lvl="1"/>
            <a:r>
              <a:rPr lang="en-US" dirty="0"/>
              <a:t>Language definitions are open-source and public</a:t>
            </a:r>
          </a:p>
          <a:p>
            <a:pPr lvl="2"/>
            <a:r>
              <a:rPr lang="en-US" dirty="0"/>
              <a:t>E</a:t>
            </a:r>
            <a:r>
              <a:rPr lang="en-US" dirty="0" smtClean="0"/>
              <a:t>xperts worldwide can “validate” them</a:t>
            </a:r>
          </a:p>
          <a:p>
            <a:pPr lvl="2"/>
            <a:r>
              <a:rPr lang="en-US" dirty="0" smtClean="0"/>
              <a:t>No developer “interpretation” of language meaning (e.g., C)</a:t>
            </a:r>
          </a:p>
        </p:txBody>
      </p:sp>
    </p:spTree>
    <p:extLst>
      <p:ext uri="{BB962C8B-B14F-4D97-AF65-F5344CB8AC3E}">
        <p14:creationId xmlns:p14="http://schemas.microsoft.com/office/powerpoint/2010/main" val="364786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sp>
        <p:nvSpPr>
          <p:cNvPr id="3" name="Content Placeholder 2"/>
          <p:cNvSpPr>
            <a:spLocks noGrp="1"/>
          </p:cNvSpPr>
          <p:nvPr>
            <p:ph idx="1"/>
          </p:nvPr>
        </p:nvSpPr>
        <p:spPr>
          <a:xfrm>
            <a:off x="228600" y="1676400"/>
            <a:ext cx="8610600" cy="2971800"/>
          </a:xfrm>
        </p:spPr>
        <p:txBody>
          <a:bodyPr>
            <a:noAutofit/>
          </a:bodyPr>
          <a:lstStyle/>
          <a:p>
            <a:r>
              <a:rPr lang="en-US" sz="2600" dirty="0" smtClean="0"/>
              <a:t>Let’s use RV-Match with (extended) C11 semantics </a:t>
            </a:r>
          </a:p>
          <a:p>
            <a:r>
              <a:rPr lang="en-US" sz="2600" dirty="0" smtClean="0"/>
              <a:t>Goal: catch </a:t>
            </a:r>
            <a:r>
              <a:rPr lang="en-US" sz="2600" dirty="0" smtClean="0">
                <a:solidFill>
                  <a:srgbClr val="FF0000"/>
                </a:solidFill>
              </a:rPr>
              <a:t>undefined behavior</a:t>
            </a:r>
            <a:r>
              <a:rPr lang="en-US" sz="2600" dirty="0" smtClean="0"/>
              <a:t>!</a:t>
            </a:r>
            <a:endParaRPr lang="en-US" sz="2000" dirty="0" smtClean="0"/>
          </a:p>
          <a:p>
            <a:pPr lvl="1"/>
            <a:r>
              <a:rPr lang="en-US" sz="2200" dirty="0" smtClean="0"/>
              <a:t>You should always avoid undefined behavior in your code!!!</a:t>
            </a:r>
          </a:p>
          <a:p>
            <a:pPr lvl="1"/>
            <a:r>
              <a:rPr lang="en-US" sz="2000" dirty="0" smtClean="0"/>
              <a:t>Undefined behavior </a:t>
            </a:r>
            <a:r>
              <a:rPr lang="en-US" sz="2000" dirty="0" smtClean="0">
                <a:sym typeface="Symbol" panose="05050102010706020507" pitchFamily="18" charset="2"/>
              </a:rPr>
              <a:t></a:t>
            </a:r>
            <a:r>
              <a:rPr lang="en-US" sz="2000" dirty="0" smtClean="0"/>
              <a:t>  lack of portability, security risks, non-determinism</a:t>
            </a:r>
            <a:endParaRPr lang="en-US" sz="2000" dirty="0"/>
          </a:p>
          <a:p>
            <a:r>
              <a:rPr lang="en-US" sz="2600" dirty="0" smtClean="0"/>
              <a:t>Wrapped RV-Match[C11] as an ICO C11 compliant drop-in replacement of C compilers (e.g., </a:t>
            </a:r>
            <a:r>
              <a:rPr lang="en-US" sz="2600" dirty="0" err="1" smtClean="0">
                <a:latin typeface="Courier New" panose="02070309020205020404" pitchFamily="49" charset="0"/>
                <a:cs typeface="Courier New" panose="02070309020205020404" pitchFamily="49" charset="0"/>
              </a:rPr>
              <a:t>gcc</a:t>
            </a:r>
            <a:r>
              <a:rPr lang="en-US" sz="2600" dirty="0" smtClean="0"/>
              <a:t>), called </a:t>
            </a:r>
            <a:r>
              <a:rPr lang="en-US" sz="2600" dirty="0" err="1" smtClean="0">
                <a:latin typeface="Courier New" panose="02070309020205020404" pitchFamily="49" charset="0"/>
                <a:cs typeface="Courier New" panose="02070309020205020404" pitchFamily="49" charset="0"/>
              </a:rPr>
              <a:t>kcc</a:t>
            </a:r>
            <a:endParaRPr lang="en-US" sz="2600" dirty="0" smtClean="0">
              <a:latin typeface="Courier New" panose="02070309020205020404" pitchFamily="49" charset="0"/>
              <a:cs typeface="Courier New" panose="02070309020205020404" pitchFamily="49" charset="0"/>
            </a:endParaRPr>
          </a:p>
          <a:p>
            <a:r>
              <a:rPr lang="en-US" sz="2600" dirty="0" smtClean="0"/>
              <a:t>Example: what does the following return?</a:t>
            </a:r>
            <a:endParaRPr lang="en-US" sz="2600" dirty="0"/>
          </a:p>
        </p:txBody>
      </p:sp>
      <p:pic>
        <p:nvPicPr>
          <p:cNvPr id="5" name="Picture 4"/>
          <p:cNvPicPr>
            <a:picLocks noChangeAspect="1"/>
          </p:cNvPicPr>
          <p:nvPr/>
        </p:nvPicPr>
        <p:blipFill>
          <a:blip r:embed="rId2"/>
          <a:stretch>
            <a:fillRect/>
          </a:stretch>
        </p:blipFill>
        <p:spPr>
          <a:xfrm>
            <a:off x="381000" y="5074550"/>
            <a:ext cx="4857750" cy="1485900"/>
          </a:xfrm>
          <a:prstGeom prst="rect">
            <a:avLst/>
          </a:prstGeom>
        </p:spPr>
      </p:pic>
      <p:sp>
        <p:nvSpPr>
          <p:cNvPr id="7" name="Rounded Rectangle 6"/>
          <p:cNvSpPr/>
          <p:nvPr/>
        </p:nvSpPr>
        <p:spPr>
          <a:xfrm>
            <a:off x="5316071" y="4724400"/>
            <a:ext cx="3675529" cy="1905000"/>
          </a:xfrm>
          <a:prstGeom prst="roundRect">
            <a:avLst/>
          </a:prstGeom>
          <a:solidFill>
            <a:srgbClr val="00B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rPr>
              <a:t>4</a:t>
            </a:r>
            <a:r>
              <a:rPr lang="en-US" sz="2800" dirty="0">
                <a:solidFill>
                  <a:schemeClr val="tx1"/>
                </a:solidFill>
              </a:rPr>
              <a:t> with </a:t>
            </a:r>
            <a:r>
              <a:rPr lang="en-US" sz="2800" dirty="0" err="1">
                <a:solidFill>
                  <a:schemeClr val="tx1"/>
                </a:solidFill>
                <a:latin typeface="Courier New" panose="02070309020205020404" pitchFamily="49" charset="0"/>
                <a:cs typeface="Courier New" panose="02070309020205020404" pitchFamily="49" charset="0"/>
              </a:rPr>
              <a:t>gcc</a:t>
            </a:r>
            <a:endParaRPr lang="en-US" sz="2800" dirty="0">
              <a:solidFill>
                <a:schemeClr val="tx1"/>
              </a:solidFill>
              <a:latin typeface="Courier New" panose="02070309020205020404" pitchFamily="49" charset="0"/>
              <a:cs typeface="Courier New" panose="02070309020205020404" pitchFamily="49" charset="0"/>
            </a:endParaRPr>
          </a:p>
          <a:p>
            <a:r>
              <a:rPr lang="en-US" sz="2800" b="1" dirty="0">
                <a:solidFill>
                  <a:srgbClr val="FF0000"/>
                </a:solidFill>
              </a:rPr>
              <a:t>3</a:t>
            </a:r>
            <a:r>
              <a:rPr lang="en-US" sz="2800" dirty="0">
                <a:solidFill>
                  <a:schemeClr val="tx1"/>
                </a:solidFill>
              </a:rPr>
              <a:t> with </a:t>
            </a:r>
            <a:r>
              <a:rPr lang="en-US" sz="2800" dirty="0" smtClean="0">
                <a:solidFill>
                  <a:schemeClr val="tx1"/>
                </a:solidFill>
                <a:latin typeface="Courier New" panose="02070309020205020404" pitchFamily="49" charset="0"/>
                <a:cs typeface="Courier New" panose="02070309020205020404" pitchFamily="49" charset="0"/>
              </a:rPr>
              <a:t>clang</a:t>
            </a:r>
            <a:r>
              <a:rPr lang="en-US" sz="2800" dirty="0" smtClean="0">
                <a:solidFill>
                  <a:schemeClr val="tx1"/>
                </a:solidFill>
              </a:rPr>
              <a:t> (LLVM)</a:t>
            </a:r>
            <a:endParaRPr lang="en-US" sz="2800" dirty="0">
              <a:solidFill>
                <a:schemeClr val="tx1"/>
              </a:solidFill>
            </a:endParaRPr>
          </a:p>
          <a:p>
            <a:r>
              <a:rPr lang="en-US" sz="2800" dirty="0">
                <a:solidFill>
                  <a:schemeClr val="tx1"/>
                </a:solidFill>
              </a:rPr>
              <a:t>ISO C11: </a:t>
            </a:r>
            <a:r>
              <a:rPr lang="en-US" sz="2800" b="1" dirty="0">
                <a:solidFill>
                  <a:srgbClr val="FF0000"/>
                </a:solidFill>
              </a:rPr>
              <a:t>undefined!</a:t>
            </a:r>
          </a:p>
          <a:p>
            <a:r>
              <a:rPr lang="en-US" sz="2800" dirty="0" err="1">
                <a:solidFill>
                  <a:schemeClr val="tx1"/>
                </a:solidFill>
                <a:latin typeface="Courier New" panose="02070309020205020404" pitchFamily="49" charset="0"/>
                <a:cs typeface="Courier New" panose="02070309020205020404" pitchFamily="49" charset="0"/>
              </a:rPr>
              <a:t>kcc</a:t>
            </a:r>
            <a:r>
              <a:rPr lang="en-US" sz="2800" dirty="0">
                <a:solidFill>
                  <a:schemeClr val="tx1"/>
                </a:solidFill>
              </a:rPr>
              <a:t> reports </a:t>
            </a:r>
            <a:r>
              <a:rPr lang="en-US" sz="2800" b="1" dirty="0" smtClean="0">
                <a:solidFill>
                  <a:srgbClr val="FF0000"/>
                </a:solidFill>
              </a:rPr>
              <a:t>error</a:t>
            </a:r>
            <a:endParaRPr lang="en-US" sz="2800" b="1" dirty="0">
              <a:solidFill>
                <a:srgbClr val="FF0000"/>
              </a:solidFill>
            </a:endParaRPr>
          </a:p>
        </p:txBody>
      </p:sp>
    </p:spTree>
    <p:extLst>
      <p:ext uri="{BB962C8B-B14F-4D97-AF65-F5344CB8AC3E}">
        <p14:creationId xmlns:p14="http://schemas.microsoft.com/office/powerpoint/2010/main" val="25913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Undefined Behavior Matters?</a:t>
            </a:r>
            <a:endParaRPr lang="en-US" dirty="0"/>
          </a:p>
        </p:txBody>
      </p:sp>
      <p:pic>
        <p:nvPicPr>
          <p:cNvPr id="6" name="Picture 5"/>
          <p:cNvPicPr>
            <a:picLocks noChangeAspect="1"/>
          </p:cNvPicPr>
          <p:nvPr/>
        </p:nvPicPr>
        <p:blipFill>
          <a:blip r:embed="rId3"/>
          <a:stretch>
            <a:fillRect/>
          </a:stretch>
        </p:blipFill>
        <p:spPr>
          <a:xfrm>
            <a:off x="3505200" y="3704048"/>
            <a:ext cx="6117858" cy="2862262"/>
          </a:xfrm>
          <a:prstGeom prst="rect">
            <a:avLst/>
          </a:prstGeom>
        </p:spPr>
      </p:pic>
      <p:pic>
        <p:nvPicPr>
          <p:cNvPr id="5" name="Picture 4"/>
          <p:cNvPicPr>
            <a:picLocks noChangeAspect="1"/>
          </p:cNvPicPr>
          <p:nvPr/>
        </p:nvPicPr>
        <p:blipFill>
          <a:blip r:embed="rId4"/>
          <a:stretch>
            <a:fillRect/>
          </a:stretch>
        </p:blipFill>
        <p:spPr>
          <a:xfrm>
            <a:off x="152399" y="1600200"/>
            <a:ext cx="3497297" cy="5105400"/>
          </a:xfrm>
          <a:prstGeom prst="rect">
            <a:avLst/>
          </a:prstGeom>
        </p:spPr>
      </p:pic>
      <p:grpSp>
        <p:nvGrpSpPr>
          <p:cNvPr id="9" name="Group 8"/>
          <p:cNvGrpSpPr/>
          <p:nvPr/>
        </p:nvGrpSpPr>
        <p:grpSpPr>
          <a:xfrm>
            <a:off x="2438400" y="1143000"/>
            <a:ext cx="6705600" cy="4900050"/>
            <a:chOff x="2438400" y="1143000"/>
            <a:chExt cx="6705600" cy="4900050"/>
          </a:xfrm>
        </p:grpSpPr>
        <p:sp>
          <p:nvSpPr>
            <p:cNvPr id="7" name="Rounded Rectangular Callout 6"/>
            <p:cNvSpPr/>
            <p:nvPr/>
          </p:nvSpPr>
          <p:spPr>
            <a:xfrm>
              <a:off x="2438400" y="1143000"/>
              <a:ext cx="6705600" cy="2401824"/>
            </a:xfrm>
            <a:prstGeom prst="wedgeRoundRectCallout">
              <a:avLst>
                <a:gd name="adj1" fmla="val -31167"/>
                <a:gd name="adj2" fmla="val 126061"/>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And, because of that, your code tested on PC will not port on embedded platform, will crush when you change compiler, and will give you different results with even the same compiler but </a:t>
              </a:r>
              <a:r>
                <a:rPr lang="en-US" sz="2800" dirty="0">
                  <a:solidFill>
                    <a:schemeClr val="tx1"/>
                  </a:solidFill>
                </a:rPr>
                <a:t>different options </a:t>
              </a:r>
              <a:r>
                <a:rPr lang="en-US" sz="2800" dirty="0" smtClean="0">
                  <a:solidFill>
                    <a:schemeClr val="tx1"/>
                  </a:solidFill>
                </a:rPr>
                <a:t>…</a:t>
              </a:r>
              <a:endParaRPr lang="en-US" sz="2800" dirty="0">
                <a:solidFill>
                  <a:schemeClr val="tx1"/>
                </a:solidFill>
              </a:endParaRPr>
            </a:p>
          </p:txBody>
        </p:sp>
        <p:sp>
          <p:nvSpPr>
            <p:cNvPr id="8" name="TextBox 7"/>
            <p:cNvSpPr txBox="1"/>
            <p:nvPr/>
          </p:nvSpPr>
          <p:spPr>
            <a:xfrm>
              <a:off x="3581405" y="4473390"/>
              <a:ext cx="554960" cy="1569660"/>
            </a:xfrm>
            <a:prstGeom prst="rect">
              <a:avLst/>
            </a:prstGeom>
            <a:noFill/>
          </p:spPr>
          <p:txBody>
            <a:bodyPr wrap="none" rtlCol="0">
              <a:spAutoFit/>
            </a:bodyPr>
            <a:lstStyle/>
            <a:p>
              <a:r>
                <a:rPr lang="en-US" sz="9600" dirty="0" smtClean="0">
                  <a:solidFill>
                    <a:srgbClr val="FF0000"/>
                  </a:solidFill>
                </a:rPr>
                <a:t>{</a:t>
              </a:r>
              <a:endParaRPr lang="en-US" sz="9600" dirty="0">
                <a:solidFill>
                  <a:srgbClr val="FF0000"/>
                </a:solidFill>
              </a:endParaRPr>
            </a:p>
          </p:txBody>
        </p:sp>
      </p:grpSp>
      <p:cxnSp>
        <p:nvCxnSpPr>
          <p:cNvPr id="4" name="Straight Connector 3"/>
          <p:cNvCxnSpPr/>
          <p:nvPr/>
        </p:nvCxnSpPr>
        <p:spPr>
          <a:xfrm>
            <a:off x="4076700" y="4983480"/>
            <a:ext cx="1524000" cy="0"/>
          </a:xfrm>
          <a:prstGeom prst="line">
            <a:avLst/>
          </a:prstGeom>
          <a:ln w="317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V="1">
            <a:off x="4046220" y="5867400"/>
            <a:ext cx="3802380" cy="38100"/>
          </a:xfrm>
          <a:prstGeom prst="line">
            <a:avLst/>
          </a:prstGeom>
          <a:ln w="317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V="1">
            <a:off x="4053840" y="5204460"/>
            <a:ext cx="4480560" cy="38100"/>
          </a:xfrm>
          <a:prstGeom prst="line">
            <a:avLst/>
          </a:prstGeom>
          <a:ln w="31750">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113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RV-Match DEMO</a:t>
            </a:r>
            <a:endParaRPr lang="en-US" dirty="0"/>
          </a:p>
        </p:txBody>
      </p:sp>
      <p:sp>
        <p:nvSpPr>
          <p:cNvPr id="3" name="Content Placeholder 2"/>
          <p:cNvSpPr>
            <a:spLocks noGrp="1"/>
          </p:cNvSpPr>
          <p:nvPr>
            <p:ph idx="1"/>
          </p:nvPr>
        </p:nvSpPr>
        <p:spPr>
          <a:xfrm>
            <a:off x="228600" y="1775191"/>
            <a:ext cx="8534400" cy="4625609"/>
          </a:xfrm>
        </p:spPr>
        <p:txBody>
          <a:bodyPr/>
          <a:lstStyle/>
          <a:p>
            <a:r>
              <a:rPr lang="en-US" dirty="0" smtClean="0"/>
              <a:t>Go to </a:t>
            </a:r>
            <a:r>
              <a:rPr lang="en-US" sz="2400" dirty="0" smtClean="0">
                <a:hlinkClick r:id="rId3"/>
              </a:rPr>
              <a:t>https</a:t>
            </a:r>
            <a:r>
              <a:rPr lang="en-US" sz="2400" dirty="0">
                <a:hlinkClick r:id="rId3"/>
              </a:rPr>
              <a:t>://</a:t>
            </a:r>
            <a:r>
              <a:rPr lang="en-US" sz="2400" dirty="0" smtClean="0">
                <a:hlinkClick r:id="rId3"/>
              </a:rPr>
              <a:t>runtimeverification.com/match</a:t>
            </a:r>
            <a:r>
              <a:rPr lang="en-US" dirty="0" smtClean="0"/>
              <a:t> to download RV-Match (currently only C11 version available); </a:t>
            </a:r>
            <a:r>
              <a:rPr lang="en-US" dirty="0" err="1" smtClean="0"/>
              <a:t>kcc</a:t>
            </a:r>
            <a:r>
              <a:rPr lang="en-US" dirty="0" smtClean="0"/>
              <a:t> and then execute the C programs under </a:t>
            </a:r>
            <a:r>
              <a:rPr lang="en-US" dirty="0" smtClean="0">
                <a:latin typeface="Courier New" panose="02070309020205020404" pitchFamily="49" charset="0"/>
                <a:cs typeface="Courier New" panose="02070309020205020404" pitchFamily="49" charset="0"/>
              </a:rPr>
              <a:t>examples/demo</a:t>
            </a:r>
            <a:r>
              <a:rPr lang="en-US" dirty="0" smtClean="0"/>
              <a:t> in the given order</a:t>
            </a:r>
          </a:p>
          <a:p>
            <a:pPr lvl="1"/>
            <a:r>
              <a:rPr lang="en-US" dirty="0"/>
              <a:t>Most of the examples above are also discussed, with detailed comments, at</a:t>
            </a:r>
          </a:p>
          <a:p>
            <a:pPr marL="457200" lvl="1" indent="0">
              <a:buNone/>
            </a:pPr>
            <a:r>
              <a:rPr lang="en-US" sz="2400" dirty="0" smtClean="0">
                <a:hlinkClick r:id="rId4"/>
              </a:rPr>
              <a:t>https://runtimeverification.com/match/docs/runningexamples</a:t>
            </a:r>
            <a:endParaRPr lang="en-US" sz="2400" dirty="0" smtClean="0"/>
          </a:p>
          <a:p>
            <a:r>
              <a:rPr lang="en-US" dirty="0" smtClean="0"/>
              <a:t>You can also run the Toyota ITC benchmark: </a:t>
            </a:r>
            <a:r>
              <a:rPr lang="en-US" sz="2400" dirty="0" smtClean="0">
                <a:hlinkClick r:id="rId5"/>
              </a:rPr>
              <a:t>https</a:t>
            </a:r>
            <a:r>
              <a:rPr lang="en-US" sz="2400" dirty="0">
                <a:hlinkClick r:id="rId5"/>
              </a:rPr>
              <a:t>://</a:t>
            </a:r>
            <a:r>
              <a:rPr lang="en-US" sz="2400" dirty="0" smtClean="0">
                <a:hlinkClick r:id="rId5"/>
              </a:rPr>
              <a:t>runtimeverification.com/match/docs/benchmark</a:t>
            </a:r>
            <a:r>
              <a:rPr lang="en-US" sz="2400" dirty="0" smtClean="0"/>
              <a:t> </a:t>
            </a:r>
            <a:endParaRPr lang="en-US" sz="2400" dirty="0"/>
          </a:p>
        </p:txBody>
      </p:sp>
    </p:spTree>
    <p:extLst>
      <p:ext uri="{BB962C8B-B14F-4D97-AF65-F5344CB8AC3E}">
        <p14:creationId xmlns:p14="http://schemas.microsoft.com/office/powerpoint/2010/main" val="477328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Runtime Verification, Inc.</a:t>
            </a:r>
            <a:endParaRPr lang="en-US" dirty="0"/>
          </a:p>
        </p:txBody>
      </p:sp>
      <p:sp>
        <p:nvSpPr>
          <p:cNvPr id="5" name="Subtitle 4"/>
          <p:cNvSpPr>
            <a:spLocks noGrp="1"/>
          </p:cNvSpPr>
          <p:nvPr>
            <p:ph type="subTitle" idx="1"/>
          </p:nvPr>
        </p:nvSpPr>
        <p:spPr/>
        <p:txBody>
          <a:bodyPr/>
          <a:lstStyle/>
          <a:p>
            <a:r>
              <a:rPr lang="en-US" dirty="0" smtClean="0"/>
              <a:t>The Company</a:t>
            </a:r>
            <a:endParaRPr lang="en-US" dirty="0"/>
          </a:p>
        </p:txBody>
      </p:sp>
    </p:spTree>
    <p:extLst>
      <p:ext uri="{BB962C8B-B14F-4D97-AF65-F5344CB8AC3E}">
        <p14:creationId xmlns:p14="http://schemas.microsoft.com/office/powerpoint/2010/main" val="1490937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it </a:t>
            </a:r>
            <a:r>
              <a:rPr lang="en-US" i="1" dirty="0" smtClean="0"/>
              <a:t>Really</a:t>
            </a:r>
            <a:r>
              <a:rPr lang="en-US" dirty="0" smtClean="0"/>
              <a:t> Work?</a:t>
            </a:r>
            <a:br>
              <a:rPr lang="en-US" dirty="0" smtClean="0"/>
            </a:br>
            <a:r>
              <a:rPr lang="en-US" dirty="0" smtClean="0"/>
              <a:t>Let’s Evaluate it!</a:t>
            </a:r>
            <a:endParaRPr lang="en-US" dirty="0"/>
          </a:p>
        </p:txBody>
      </p:sp>
      <p:sp>
        <p:nvSpPr>
          <p:cNvPr id="3" name="Content Placeholder 2"/>
          <p:cNvSpPr>
            <a:spLocks noGrp="1"/>
          </p:cNvSpPr>
          <p:nvPr>
            <p:ph idx="1"/>
          </p:nvPr>
        </p:nvSpPr>
        <p:spPr>
          <a:xfrm>
            <a:off x="0" y="1524000"/>
            <a:ext cx="9067800" cy="2133600"/>
          </a:xfrm>
        </p:spPr>
        <p:txBody>
          <a:bodyPr>
            <a:noAutofit/>
          </a:bodyPr>
          <a:lstStyle/>
          <a:p>
            <a:r>
              <a:rPr lang="en-US" sz="2400" dirty="0" smtClean="0"/>
              <a:t>Evaluated RV-Match on the </a:t>
            </a:r>
            <a:r>
              <a:rPr lang="en-US" sz="2400" i="1" dirty="0" smtClean="0"/>
              <a:t>Toyota ITC benchmark</a:t>
            </a:r>
            <a:r>
              <a:rPr lang="en-US" sz="2400" dirty="0" smtClean="0"/>
              <a:t>, aimed </a:t>
            </a:r>
            <a:r>
              <a:rPr lang="en-US" sz="2400" dirty="0"/>
              <a:t>at </a:t>
            </a:r>
            <a:r>
              <a:rPr lang="en-US" sz="2400" dirty="0" smtClean="0"/>
              <a:t>quantitatively evaluating </a:t>
            </a:r>
            <a:r>
              <a:rPr lang="en-US" sz="2400" dirty="0"/>
              <a:t>static analysis tools</a:t>
            </a:r>
          </a:p>
          <a:p>
            <a:pPr lvl="1"/>
            <a:r>
              <a:rPr lang="en-US" sz="2000" dirty="0" smtClean="0"/>
              <a:t>By </a:t>
            </a:r>
            <a:r>
              <a:rPr lang="en-US" sz="2000" dirty="0" err="1" smtClean="0"/>
              <a:t>Shin’ichi</a:t>
            </a:r>
            <a:r>
              <a:rPr lang="en-US" sz="2000" dirty="0" smtClean="0"/>
              <a:t> </a:t>
            </a:r>
            <a:r>
              <a:rPr lang="en-US" sz="2000" dirty="0" err="1" smtClean="0"/>
              <a:t>Shiraishi</a:t>
            </a:r>
            <a:r>
              <a:rPr lang="en-US" sz="2000" dirty="0" smtClean="0"/>
              <a:t> and collaborators</a:t>
            </a:r>
          </a:p>
          <a:p>
            <a:pPr lvl="1"/>
            <a:r>
              <a:rPr lang="en-US" sz="2000" dirty="0" smtClean="0"/>
              <a:t>ISSRE’14 original paper, compared six tools; paper disappeared (</a:t>
            </a:r>
            <a:r>
              <a:rPr lang="en-US" sz="2000" dirty="0" smtClean="0">
                <a:solidFill>
                  <a:srgbClr val="FF0000"/>
                </a:solidFill>
              </a:rPr>
              <a:t>!</a:t>
            </a:r>
            <a:r>
              <a:rPr lang="en-US" sz="2000" dirty="0" smtClean="0"/>
              <a:t>)</a:t>
            </a:r>
          </a:p>
          <a:p>
            <a:pPr lvl="1"/>
            <a:r>
              <a:rPr lang="en-US" sz="2000" dirty="0" smtClean="0"/>
              <a:t>Press release by </a:t>
            </a:r>
            <a:r>
              <a:rPr lang="en-US" sz="2000" dirty="0" err="1" smtClean="0"/>
              <a:t>Grammatech</a:t>
            </a:r>
            <a:r>
              <a:rPr lang="en-US" sz="2000" dirty="0"/>
              <a:t>, available </a:t>
            </a:r>
            <a:r>
              <a:rPr lang="en-US" sz="2000" dirty="0" smtClean="0"/>
              <a:t>at </a:t>
            </a:r>
            <a:r>
              <a:rPr lang="en-US" sz="2000" dirty="0" smtClean="0">
                <a:hlinkClick r:id="rId2"/>
              </a:rPr>
              <a:t>PRNewswire</a:t>
            </a:r>
            <a:r>
              <a:rPr lang="en-US" sz="2000" dirty="0" smtClean="0"/>
              <a:t> :</a:t>
            </a:r>
          </a:p>
        </p:txBody>
      </p:sp>
      <p:pic>
        <p:nvPicPr>
          <p:cNvPr id="4" name="Picture 3"/>
          <p:cNvPicPr>
            <a:picLocks noChangeAspect="1"/>
          </p:cNvPicPr>
          <p:nvPr/>
        </p:nvPicPr>
        <p:blipFill>
          <a:blip r:embed="rId3"/>
          <a:stretch>
            <a:fillRect/>
          </a:stretch>
        </p:blipFill>
        <p:spPr>
          <a:xfrm>
            <a:off x="152399" y="3581400"/>
            <a:ext cx="6539602" cy="3272118"/>
          </a:xfrm>
          <a:prstGeom prst="rect">
            <a:avLst/>
          </a:prstGeom>
        </p:spPr>
      </p:pic>
      <p:sp>
        <p:nvSpPr>
          <p:cNvPr id="5" name="Rectangle 4"/>
          <p:cNvSpPr/>
          <p:nvPr/>
        </p:nvSpPr>
        <p:spPr>
          <a:xfrm>
            <a:off x="2245660" y="3572435"/>
            <a:ext cx="1905000" cy="304800"/>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34469" y="2057400"/>
            <a:ext cx="8933331" cy="4495800"/>
            <a:chOff x="134469" y="2057400"/>
            <a:chExt cx="8933331" cy="4495800"/>
          </a:xfrm>
        </p:grpSpPr>
        <p:sp>
          <p:nvSpPr>
            <p:cNvPr id="6" name="Rectangle 5"/>
            <p:cNvSpPr/>
            <p:nvPr/>
          </p:nvSpPr>
          <p:spPr>
            <a:xfrm>
              <a:off x="134469" y="5221940"/>
              <a:ext cx="4885765" cy="779930"/>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5638800" y="2057400"/>
              <a:ext cx="3429000" cy="4495800"/>
            </a:xfrm>
            <a:prstGeom prst="wedgeRectCallout">
              <a:avLst>
                <a:gd name="adj1" fmla="val -67188"/>
                <a:gd name="adj2" fmla="val 28308"/>
              </a:avLst>
            </a:prstGeom>
            <a:solidFill>
              <a:schemeClr val="bg2"/>
            </a:solid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report </a:t>
              </a:r>
              <a:r>
                <a:rPr lang="en-US" sz="2400" dirty="0">
                  <a:solidFill>
                    <a:schemeClr val="tx1"/>
                  </a:solidFill>
                </a:rPr>
                <a:t>compares six different static analysis tools against benchmarks in eight safety-related categories of software defect types: Static Memory, Dynamic Memory, Numerical, Resource Management, Pointer-Related, Concurrency</a:t>
              </a:r>
              <a:r>
                <a:rPr lang="en-US" sz="2400" dirty="0" smtClean="0">
                  <a:solidFill>
                    <a:schemeClr val="tx1"/>
                  </a:solidFill>
                </a:rPr>
                <a:t>, …</a:t>
              </a:r>
              <a:endParaRPr lang="en-US" sz="2400" dirty="0">
                <a:solidFill>
                  <a:schemeClr val="tx1"/>
                </a:solidFill>
              </a:endParaRPr>
            </a:p>
          </p:txBody>
        </p:sp>
      </p:grpSp>
    </p:spTree>
    <p:extLst>
      <p:ext uri="{BB962C8B-B14F-4D97-AF65-F5344CB8AC3E}">
        <p14:creationId xmlns:p14="http://schemas.microsoft.com/office/powerpoint/2010/main" val="20951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8000" y="2476100"/>
            <a:ext cx="2209800" cy="332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20633534"/>
              </p:ext>
            </p:extLst>
          </p:nvPr>
        </p:nvGraphicFramePr>
        <p:xfrm>
          <a:off x="115054" y="2466475"/>
          <a:ext cx="8952749" cy="3348379"/>
        </p:xfrm>
        <a:graphic>
          <a:graphicData uri="http://schemas.openxmlformats.org/drawingml/2006/table">
            <a:tbl>
              <a:tblPr firstRow="1" bandRow="1">
                <a:tableStyleId>{5940675A-B579-460E-94D1-54222C63F5DA}</a:tableStyleId>
              </a:tblPr>
              <a:tblGrid>
                <a:gridCol w="2018546">
                  <a:extLst>
                    <a:ext uri="{9D8B030D-6E8A-4147-A177-3AD203B41FA5}">
                      <a16:colId xmlns:a16="http://schemas.microsoft.com/office/drawing/2014/main" xmlns="" val="20000"/>
                    </a:ext>
                  </a:extLst>
                </a:gridCol>
                <a:gridCol w="381000">
                  <a:extLst>
                    <a:ext uri="{9D8B030D-6E8A-4147-A177-3AD203B41FA5}">
                      <a16:colId xmlns:a16="http://schemas.microsoft.com/office/drawing/2014/main" xmlns="" val="20001"/>
                    </a:ext>
                  </a:extLst>
                </a:gridCol>
                <a:gridCol w="381000">
                  <a:extLst>
                    <a:ext uri="{9D8B030D-6E8A-4147-A177-3AD203B41FA5}">
                      <a16:colId xmlns:a16="http://schemas.microsoft.com/office/drawing/2014/main" xmlns="" val="20002"/>
                    </a:ext>
                  </a:extLst>
                </a:gridCol>
                <a:gridCol w="381000">
                  <a:extLst>
                    <a:ext uri="{9D8B030D-6E8A-4147-A177-3AD203B41FA5}">
                      <a16:colId xmlns:a16="http://schemas.microsoft.com/office/drawing/2014/main" xmlns="" val="20003"/>
                    </a:ext>
                  </a:extLst>
                </a:gridCol>
                <a:gridCol w="381000">
                  <a:extLst>
                    <a:ext uri="{9D8B030D-6E8A-4147-A177-3AD203B41FA5}">
                      <a16:colId xmlns:a16="http://schemas.microsoft.com/office/drawing/2014/main" xmlns="" val="20004"/>
                    </a:ext>
                  </a:extLst>
                </a:gridCol>
                <a:gridCol w="381000">
                  <a:extLst>
                    <a:ext uri="{9D8B030D-6E8A-4147-A177-3AD203B41FA5}">
                      <a16:colId xmlns:a16="http://schemas.microsoft.com/office/drawing/2014/main" xmlns="" val="20005"/>
                    </a:ext>
                  </a:extLst>
                </a:gridCol>
                <a:gridCol w="381000">
                  <a:extLst>
                    <a:ext uri="{9D8B030D-6E8A-4147-A177-3AD203B41FA5}">
                      <a16:colId xmlns:a16="http://schemas.microsoft.com/office/drawing/2014/main" xmlns="" val="20006"/>
                    </a:ext>
                  </a:extLst>
                </a:gridCol>
                <a:gridCol w="381000">
                  <a:extLst>
                    <a:ext uri="{9D8B030D-6E8A-4147-A177-3AD203B41FA5}">
                      <a16:colId xmlns:a16="http://schemas.microsoft.com/office/drawing/2014/main" xmlns="" val="20007"/>
                    </a:ext>
                  </a:extLst>
                </a:gridCol>
                <a:gridCol w="381000">
                  <a:extLst>
                    <a:ext uri="{9D8B030D-6E8A-4147-A177-3AD203B41FA5}">
                      <a16:colId xmlns:a16="http://schemas.microsoft.com/office/drawing/2014/main" xmlns="" val="20008"/>
                    </a:ext>
                  </a:extLst>
                </a:gridCol>
                <a:gridCol w="457200">
                  <a:extLst>
                    <a:ext uri="{9D8B030D-6E8A-4147-A177-3AD203B41FA5}">
                      <a16:colId xmlns:a16="http://schemas.microsoft.com/office/drawing/2014/main" xmlns="" val="20009"/>
                    </a:ext>
                  </a:extLst>
                </a:gridCol>
                <a:gridCol w="381000">
                  <a:extLst>
                    <a:ext uri="{9D8B030D-6E8A-4147-A177-3AD203B41FA5}">
                      <a16:colId xmlns:a16="http://schemas.microsoft.com/office/drawing/2014/main" xmlns="" val="20010"/>
                    </a:ext>
                  </a:extLst>
                </a:gridCol>
                <a:gridCol w="457200">
                  <a:extLst>
                    <a:ext uri="{9D8B030D-6E8A-4147-A177-3AD203B41FA5}">
                      <a16:colId xmlns:a16="http://schemas.microsoft.com/office/drawing/2014/main" xmlns="" val="20011"/>
                    </a:ext>
                  </a:extLst>
                </a:gridCol>
                <a:gridCol w="381000">
                  <a:extLst>
                    <a:ext uri="{9D8B030D-6E8A-4147-A177-3AD203B41FA5}">
                      <a16:colId xmlns:a16="http://schemas.microsoft.com/office/drawing/2014/main" xmlns="" val="20012"/>
                    </a:ext>
                  </a:extLst>
                </a:gridCol>
                <a:gridCol w="304800">
                  <a:extLst>
                    <a:ext uri="{9D8B030D-6E8A-4147-A177-3AD203B41FA5}">
                      <a16:colId xmlns:a16="http://schemas.microsoft.com/office/drawing/2014/main" xmlns="" val="26919315"/>
                    </a:ext>
                  </a:extLst>
                </a:gridCol>
                <a:gridCol w="381000">
                  <a:extLst>
                    <a:ext uri="{9D8B030D-6E8A-4147-A177-3AD203B41FA5}">
                      <a16:colId xmlns:a16="http://schemas.microsoft.com/office/drawing/2014/main" xmlns="" val="17483572"/>
                    </a:ext>
                  </a:extLst>
                </a:gridCol>
                <a:gridCol w="457200">
                  <a:extLst>
                    <a:ext uri="{9D8B030D-6E8A-4147-A177-3AD203B41FA5}">
                      <a16:colId xmlns:a16="http://schemas.microsoft.com/office/drawing/2014/main" xmlns="" val="1302869494"/>
                    </a:ext>
                  </a:extLst>
                </a:gridCol>
                <a:gridCol w="304800">
                  <a:extLst>
                    <a:ext uri="{9D8B030D-6E8A-4147-A177-3AD203B41FA5}">
                      <a16:colId xmlns:a16="http://schemas.microsoft.com/office/drawing/2014/main" xmlns="" val="2795147284"/>
                    </a:ext>
                  </a:extLst>
                </a:gridCol>
                <a:gridCol w="374408">
                  <a:extLst>
                    <a:ext uri="{9D8B030D-6E8A-4147-A177-3AD203B41FA5}">
                      <a16:colId xmlns:a16="http://schemas.microsoft.com/office/drawing/2014/main" xmlns="" val="562117211"/>
                    </a:ext>
                  </a:extLst>
                </a:gridCol>
                <a:gridCol w="387595">
                  <a:extLst>
                    <a:ext uri="{9D8B030D-6E8A-4147-A177-3AD203B41FA5}">
                      <a16:colId xmlns:a16="http://schemas.microsoft.com/office/drawing/2014/main" xmlns="" val="4291957807"/>
                    </a:ext>
                  </a:extLst>
                </a:gridCol>
              </a:tblGrid>
              <a:tr h="457478">
                <a:tc>
                  <a:txBody>
                    <a:bodyPr/>
                    <a:lstStyle/>
                    <a:p>
                      <a:pPr algn="l"/>
                      <a:r>
                        <a:rPr lang="en-US" sz="1400" b="1" dirty="0" err="1" smtClean="0"/>
                        <a:t>Shiraishi</a:t>
                      </a:r>
                      <a:r>
                        <a:rPr lang="en-US" sz="1400" b="1" baseline="0" dirty="0" smtClean="0"/>
                        <a:t> et al., </a:t>
                      </a:r>
                    </a:p>
                    <a:p>
                      <a:pPr algn="l"/>
                      <a:r>
                        <a:rPr lang="en-US" sz="1400" b="1" baseline="0" dirty="0" smtClean="0"/>
                        <a:t>ISSRE ’15</a:t>
                      </a:r>
                      <a:endParaRPr lang="en-US" sz="1400" b="1" dirty="0"/>
                    </a:p>
                  </a:txBody>
                  <a:tcPr marL="45720" marR="45720">
                    <a:lnR w="12700" cap="flat" cmpd="sng" algn="ctr">
                      <a:solidFill>
                        <a:schemeClr val="tx1"/>
                      </a:solidFill>
                      <a:prstDash val="solid"/>
                      <a:round/>
                      <a:headEnd type="none" w="med" len="med"/>
                      <a:tailEnd type="none" w="med" len="med"/>
                    </a:lnR>
                  </a:tcPr>
                </a:tc>
                <a:tc gridSpan="3">
                  <a:txBody>
                    <a:bodyPr/>
                    <a:lstStyle/>
                    <a:p>
                      <a:pPr algn="ctr"/>
                      <a:r>
                        <a:rPr lang="en-US" sz="1400" b="1" dirty="0" smtClean="0"/>
                        <a:t>RV-Match</a:t>
                      </a:r>
                    </a:p>
                    <a:p>
                      <a:pPr algn="ctr"/>
                      <a:endParaRPr lang="en-US" sz="1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GrammaTech</a:t>
                      </a:r>
                      <a:endParaRPr lang="en-US" sz="1400" b="1" dirty="0" smtClean="0"/>
                    </a:p>
                    <a:p>
                      <a:pPr algn="ctr"/>
                      <a:r>
                        <a:rPr lang="en-US" sz="1400" b="1" dirty="0" err="1" smtClean="0"/>
                        <a:t>CodeSonar</a:t>
                      </a:r>
                      <a:endParaRPr lang="en-US" sz="1400" b="1" dirty="0"/>
                    </a:p>
                  </a:txBody>
                  <a:tcPr marL="45720" marR="45720">
                    <a:lnL w="127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MathWorks</a:t>
                      </a:r>
                      <a:endParaRPr lang="en-US" sz="1400" b="1" baseline="0" dirty="0" smtClean="0"/>
                    </a:p>
                    <a:p>
                      <a:pPr algn="ctr"/>
                      <a:r>
                        <a:rPr lang="en-US" sz="1400" b="1" baseline="0" dirty="0" smtClean="0"/>
                        <a:t>Code Prover</a:t>
                      </a:r>
                      <a:endParaRPr lang="en-US" sz="1400" b="1" dirty="0"/>
                    </a:p>
                  </a:txBody>
                  <a:tcPr marL="45720" marR="45720"/>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MathWorks</a:t>
                      </a:r>
                      <a:endParaRPr lang="en-US" sz="1400" b="1" dirty="0" smtClean="0"/>
                    </a:p>
                    <a:p>
                      <a:pPr algn="ctr"/>
                      <a:r>
                        <a:rPr lang="en-US" sz="1400" b="1" dirty="0" smtClean="0"/>
                        <a:t>Bug Finder</a:t>
                      </a:r>
                      <a:endParaRPr lang="en-US" sz="1400" b="1" dirty="0"/>
                    </a:p>
                  </a:txBody>
                  <a:tcPr marL="45720" marR="45720">
                    <a:lnR w="127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smtClean="0"/>
                        <a:t>GCC</a:t>
                      </a:r>
                      <a:endParaRPr lang="en-US" sz="1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smtClean="0"/>
                        <a:t>Clang</a:t>
                      </a:r>
                      <a:endParaRPr lang="en-US" sz="1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259081">
                <a:tc>
                  <a:txBody>
                    <a:bodyPr/>
                    <a:lstStyle/>
                    <a:p>
                      <a:pPr algn="l"/>
                      <a:endParaRPr lang="en-US" sz="1400" dirty="0"/>
                    </a:p>
                  </a:txBody>
                  <a:tcPr marL="45720" marR="45720">
                    <a:lnR w="12700" cap="flat" cmpd="sng" algn="ctr">
                      <a:solidFill>
                        <a:schemeClr val="tx1"/>
                      </a:solidFill>
                      <a:prstDash val="solid"/>
                      <a:round/>
                      <a:headEnd type="none" w="med" len="med"/>
                      <a:tailEnd type="none" w="med" len="med"/>
                    </a:lnR>
                  </a:tcPr>
                </a:tc>
                <a:tc>
                  <a:txBody>
                    <a:bodyPr/>
                    <a:lstStyle/>
                    <a:p>
                      <a:pPr algn="l"/>
                      <a:r>
                        <a:rPr lang="en-US" sz="1200" b="1" dirty="0" smtClean="0"/>
                        <a:t> </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 </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 </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tcPr>
                </a:tc>
                <a:tc>
                  <a:txBody>
                    <a:bodyPr/>
                    <a:lstStyle/>
                    <a:p>
                      <a:pPr algn="l"/>
                      <a:r>
                        <a:rPr lang="en-US" sz="1200" b="1" dirty="0" smtClean="0"/>
                        <a:t>DR</a:t>
                      </a:r>
                      <a:endParaRPr lang="en-US" sz="1200" b="1" dirty="0"/>
                    </a:p>
                  </a:txBody>
                  <a:tcPr marL="45720" marR="45720">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tcPr>
                </a:tc>
                <a:tc>
                  <a:txBody>
                    <a:bodyPr/>
                    <a:lstStyle/>
                    <a:p>
                      <a:pPr algn="l"/>
                      <a:r>
                        <a:rPr lang="en-US" sz="1200" b="1" dirty="0" smtClean="0"/>
                        <a:t>DR</a:t>
                      </a:r>
                      <a:endParaRPr lang="en-US" sz="1200" b="1" dirty="0"/>
                    </a:p>
                  </a:txBody>
                  <a:tcPr marL="45720" marR="45720">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xmlns="" val="10001"/>
                  </a:ext>
                </a:extLst>
              </a:tr>
              <a:tr h="243841">
                <a:tc>
                  <a:txBody>
                    <a:bodyPr/>
                    <a:lstStyle/>
                    <a:p>
                      <a:pPr algn="l"/>
                      <a:r>
                        <a:rPr lang="en-US" sz="1400" b="1" dirty="0" smtClean="0"/>
                        <a:t>Static memory</a:t>
                      </a:r>
                      <a:endParaRPr lang="en-US" sz="1400" b="1" dirty="0"/>
                    </a:p>
                  </a:txBody>
                  <a:tcPr marL="45720" marR="45720" marT="0" marB="0">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l"/>
                      <a:r>
                        <a:rPr lang="en-US" sz="1400" dirty="0" smtClean="0"/>
                        <a:t>100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97</a:t>
                      </a:r>
                      <a:endParaRPr lang="en-US" sz="1400" dirty="0"/>
                    </a:p>
                  </a:txBody>
                  <a:tcPr marL="45720" marR="45720" marT="0" marB="0">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98</a:t>
                      </a:r>
                      <a:endParaRPr lang="en-US" sz="1400" dirty="0"/>
                    </a:p>
                  </a:txBody>
                  <a:tcPr marL="45720" marR="45720" marT="0" marB="0">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a:txBody>
                    <a:bodyPr/>
                    <a:lstStyle/>
                    <a:p>
                      <a:pPr algn="l"/>
                      <a:r>
                        <a:rPr lang="en-US" sz="1400" dirty="0" smtClean="0"/>
                        <a:t>97</a:t>
                      </a:r>
                      <a:endParaRPr lang="en-US" sz="1400" dirty="0"/>
                    </a:p>
                  </a:txBody>
                  <a:tcPr marL="45720" marR="45720" marT="0" marB="0">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98</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15</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39</a:t>
                      </a:r>
                      <a:endParaRPr lang="en-US" sz="1400" dirty="0"/>
                    </a:p>
                  </a:txBody>
                  <a:tcPr marL="45720" marR="45720" marT="0" marB="0">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2"/>
                  </a:ext>
                </a:extLst>
              </a:tr>
              <a:tr h="228600">
                <a:tc>
                  <a:txBody>
                    <a:bodyPr/>
                    <a:lstStyle/>
                    <a:p>
                      <a:pPr algn="l"/>
                      <a:r>
                        <a:rPr lang="en-US" sz="1400" b="1" dirty="0" smtClean="0"/>
                        <a:t>Dynamic</a:t>
                      </a:r>
                      <a:r>
                        <a:rPr lang="en-US" sz="1400" b="1" baseline="0" dirty="0" smtClean="0"/>
                        <a:t> memory</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89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94</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92</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r h="228600">
                <a:tc>
                  <a:txBody>
                    <a:bodyPr/>
                    <a:lstStyle/>
                    <a:p>
                      <a:pPr algn="l"/>
                      <a:r>
                        <a:rPr lang="en-US" sz="1400" b="1" dirty="0" smtClean="0"/>
                        <a:t>Stack-related</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60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65</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15</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85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4"/>
                  </a:ext>
                </a:extLst>
              </a:tr>
              <a:tr h="228600">
                <a:tc>
                  <a:txBody>
                    <a:bodyPr/>
                    <a:lstStyle/>
                    <a:p>
                      <a:pPr algn="l"/>
                      <a:r>
                        <a:rPr lang="en-US" sz="1400" b="1" dirty="0" smtClean="0"/>
                        <a:t>Numerical</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48</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smtClean="0"/>
                        <a:t>69</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55</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74</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41</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64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11</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5"/>
                  </a:ext>
                </a:extLst>
              </a:tr>
              <a:tr h="152400">
                <a:tc>
                  <a:txBody>
                    <a:bodyPr/>
                    <a:lstStyle/>
                    <a:p>
                      <a:pPr algn="l"/>
                      <a:r>
                        <a:rPr lang="en-US" sz="1400" b="1" dirty="0" smtClean="0"/>
                        <a:t>Resource management</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61</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78</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20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42</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55</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25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18</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6"/>
                  </a:ext>
                </a:extLst>
              </a:tr>
              <a:tr h="243840">
                <a:tc>
                  <a:txBody>
                    <a:bodyPr/>
                    <a:lstStyle/>
                    <a:p>
                      <a:pPr algn="l"/>
                      <a:r>
                        <a:rPr lang="en-US" sz="1400" b="1" dirty="0" smtClean="0"/>
                        <a:t>Pointer-related</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52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71</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80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36</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7"/>
                  </a:ext>
                </a:extLst>
              </a:tr>
              <a:tr h="228600">
                <a:tc>
                  <a:txBody>
                    <a:bodyPr/>
                    <a:lstStyle/>
                    <a:p>
                      <a:pPr algn="l"/>
                      <a:r>
                        <a:rPr lang="en-US" sz="1400" b="1" dirty="0" smtClean="0"/>
                        <a:t>Concurrency</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70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8"/>
                  </a:ext>
                </a:extLst>
              </a:tr>
              <a:tr h="228600">
                <a:tc>
                  <a:txBody>
                    <a:bodyPr/>
                    <a:lstStyle/>
                    <a:p>
                      <a:pPr algn="l"/>
                      <a:r>
                        <a:rPr lang="en-US" sz="1400" b="1" dirty="0" smtClean="0"/>
                        <a:t>Inappropriate</a:t>
                      </a:r>
                      <a:r>
                        <a:rPr lang="en-US" sz="1400" b="1" baseline="0" dirty="0" smtClean="0"/>
                        <a:t> code</a:t>
                      </a:r>
                      <a:endParaRPr lang="en-US" sz="1400" b="1" dirty="0" smtClean="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46</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67</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10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28</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51</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9"/>
                  </a:ext>
                </a:extLst>
              </a:tr>
              <a:tr h="228600">
                <a:tc>
                  <a:txBody>
                    <a:bodyPr/>
                    <a:lstStyle/>
                    <a:p>
                      <a:pPr algn="l"/>
                      <a:r>
                        <a:rPr lang="en-US" sz="1400" b="1" dirty="0" smtClean="0"/>
                        <a:t>Miscellaneous</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noFill/>
                  </a:tcPr>
                </a:tc>
                <a:tc>
                  <a:txBody>
                    <a:bodyPr/>
                    <a:lstStyle/>
                    <a:p>
                      <a:pPr algn="l"/>
                      <a:r>
                        <a:rPr lang="en-US" sz="1400" dirty="0" smtClean="0"/>
                        <a:t> </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69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83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83</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91</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69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83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11</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11</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34</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26389">
                <a:tc>
                  <a:txBody>
                    <a:bodyPr/>
                    <a:lstStyle/>
                    <a:p>
                      <a:pPr algn="l"/>
                      <a:r>
                        <a:rPr lang="en-US" sz="1400" b="1" dirty="0" smtClean="0"/>
                        <a:t>AVERAGE (Unweighted)</a:t>
                      </a:r>
                    </a:p>
                  </a:txBody>
                  <a:tcPr marL="45720" marR="45720" marT="0" marB="0">
                    <a:lnR w="12700"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59</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97</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76</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n-US" sz="1400" dirty="0" smtClean="0"/>
                        <a:t>53</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94</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71</a:t>
                      </a:r>
                      <a:endParaRPr lang="en-US" sz="1400" dirty="0"/>
                    </a:p>
                  </a:txBody>
                  <a:tcPr marL="45720" marR="45720"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52</a:t>
                      </a:r>
                      <a:endParaRPr lang="en-US" sz="1400" dirty="0"/>
                    </a:p>
                  </a:txBody>
                  <a:tcPr marL="45720" marR="45720"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98</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71</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4</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solidFill>
                            <a:schemeClr val="tx1"/>
                          </a:solidFill>
                        </a:rPr>
                        <a:t>20</a:t>
                      </a:r>
                      <a:endParaRPr lang="en-US" sz="1400" dirty="0">
                        <a:solidFill>
                          <a:schemeClr val="tx1"/>
                        </a:solidFill>
                      </a:endParaRPr>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400" dirty="0" smtClean="0"/>
                        <a:t>6</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24</a:t>
                      </a:r>
                      <a:endParaRPr lang="en-US" sz="1400" dirty="0"/>
                    </a:p>
                  </a:txBody>
                  <a:tcPr marL="45720" marR="45720" marT="0" marB="0">
                    <a:lnL w="31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226389">
                <a:tc>
                  <a:txBody>
                    <a:bodyPr/>
                    <a:lstStyle/>
                    <a:p>
                      <a:pPr algn="l"/>
                      <a:r>
                        <a:rPr lang="en-US" sz="1400" b="1" dirty="0" smtClean="0"/>
                        <a:t>AVERAGE (Weighted)</a:t>
                      </a:r>
                    </a:p>
                  </a:txBody>
                  <a:tcPr marL="45720" marR="45720" marT="0" marB="0">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 </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3175"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smtClean="0"/>
                        <a:t> </a:t>
                      </a:r>
                      <a:endParaRPr lang="en-US" sz="1400" dirty="0"/>
                    </a:p>
                  </a:txBody>
                  <a:tcPr marL="45720" marR="4572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68</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98</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82</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n-US" sz="1400" dirty="0" smtClean="0"/>
                        <a:t>53</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95</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71</a:t>
                      </a:r>
                      <a:endParaRPr lang="en-US" sz="1400" dirty="0"/>
                    </a:p>
                  </a:txBody>
                  <a:tcPr marL="45720" marR="4572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62</a:t>
                      </a:r>
                      <a:endParaRPr lang="en-US" sz="1400" dirty="0"/>
                    </a:p>
                  </a:txBody>
                  <a:tcPr marL="45720" marR="45720"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99</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78</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5</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solidFill>
                            <a:schemeClr val="tx1"/>
                          </a:solidFill>
                        </a:rPr>
                        <a:t>22</a:t>
                      </a:r>
                      <a:endParaRPr lang="en-US" sz="1400" dirty="0">
                        <a:solidFill>
                          <a:schemeClr val="tx1"/>
                        </a:solidFill>
                      </a:endParaRPr>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sz="1400" dirty="0" smtClean="0"/>
                        <a:t>7</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26</a:t>
                      </a:r>
                      <a:endParaRPr lang="en-US" sz="1400" dirty="0"/>
                    </a:p>
                  </a:txBody>
                  <a:tcPr marL="45720" marR="4572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11"/>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85824" y="5800056"/>
                <a:ext cx="9058175" cy="981744"/>
              </a:xfrm>
              <a:prstGeom prst="rect">
                <a:avLst/>
              </a:prstGeom>
              <a:noFill/>
            </p:spPr>
            <p:txBody>
              <a:bodyPr wrap="square" rtlCol="0">
                <a:spAutoFit/>
              </a:bodyPr>
              <a:lstStyle/>
              <a:p>
                <a:r>
                  <a:rPr lang="en-US" dirty="0" smtClean="0"/>
                  <a:t>DR: Percent of programs with defects where defects are reported</a:t>
                </a:r>
              </a:p>
              <a:p>
                <a:r>
                  <a:rPr lang="en-US" dirty="0" smtClean="0"/>
                  <a:t>FPR: Percent of programs without defects, with defects incorrectly reported; </a:t>
                </a:r>
                <a:r>
                  <a:rPr lang="en-US" u="sng" dirty="0" smtClean="0">
                    <a:latin typeface="Cambria Math" panose="02040503050406030204" pitchFamily="18" charset="0"/>
                    <a:ea typeface="Cambria Math" panose="02040503050406030204" pitchFamily="18" charset="0"/>
                  </a:rPr>
                  <a:t>FPR</a:t>
                </a:r>
                <a:r>
                  <a:rPr lang="en-US" dirty="0" smtClean="0">
                    <a:latin typeface="Cambria Math" panose="02040503050406030204" pitchFamily="18" charset="0"/>
                    <a:ea typeface="Cambria Math" panose="02040503050406030204" pitchFamily="18" charset="0"/>
                  </a:rPr>
                  <a:t> = 100 - FPR</a:t>
                </a:r>
              </a:p>
              <a:p>
                <a:r>
                  <a:rPr lang="en-US" dirty="0" smtClean="0"/>
                  <a:t>PM: Productivity metric: </a:t>
                </a:r>
                <a14:m>
                  <m:oMath xmlns:m="http://schemas.openxmlformats.org/officeDocument/2006/math">
                    <m:rad>
                      <m:radPr>
                        <m:degHide m:val="on"/>
                        <m:ctrlPr>
                          <a:rPr lang="en-US" b="0" i="1" smtClean="0">
                            <a:latin typeface="Cambria Math" panose="02040503050406030204" pitchFamily="18" charset="0"/>
                            <a:ea typeface="Cambria Math" panose="02040503050406030204" pitchFamily="18" charset="0"/>
                          </a:rPr>
                        </m:ctrlPr>
                      </m:radPr>
                      <m:deg/>
                      <m:e>
                        <m:r>
                          <m:rPr>
                            <m:sty m:val="p"/>
                          </m:rPr>
                          <a:rPr lang="en-US" b="0" i="0" smtClean="0">
                            <a:latin typeface="Cambria Math" panose="02040503050406030204" pitchFamily="18" charset="0"/>
                            <a:ea typeface="Cambria Math" panose="02040503050406030204" pitchFamily="18" charset="0"/>
                          </a:rPr>
                          <m:t>DR</m:t>
                        </m:r>
                        <m:r>
                          <a:rPr lang="en-US" b="0" i="0" smtClean="0">
                            <a:latin typeface="Cambria Math" panose="02040503050406030204" pitchFamily="18" charset="0"/>
                            <a:ea typeface="Cambria Math" panose="02040503050406030204" pitchFamily="18" charset="0"/>
                          </a:rPr>
                          <m:t>×(100−</m:t>
                        </m:r>
                        <m:r>
                          <m:rPr>
                            <m:sty m:val="p"/>
                          </m:rPr>
                          <a:rPr lang="en-US" b="0" i="0" smtClean="0">
                            <a:latin typeface="Cambria Math" panose="02040503050406030204" pitchFamily="18" charset="0"/>
                            <a:ea typeface="Cambria Math" panose="02040503050406030204" pitchFamily="18" charset="0"/>
                          </a:rPr>
                          <m:t>FPR</m:t>
                        </m:r>
                        <m:r>
                          <a:rPr lang="en-US" b="0" i="0" smtClean="0">
                            <a:latin typeface="Cambria Math" panose="02040503050406030204" pitchFamily="18" charset="0"/>
                            <a:ea typeface="Cambria Math" panose="02040503050406030204" pitchFamily="18" charset="0"/>
                          </a:rPr>
                          <m:t>)</m:t>
                        </m:r>
                      </m:e>
                    </m:rad>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5824" y="5800056"/>
                <a:ext cx="9058175" cy="981744"/>
              </a:xfrm>
              <a:prstGeom prst="rect">
                <a:avLst/>
              </a:prstGeom>
              <a:blipFill rotWithShape="0">
                <a:blip r:embed="rId2"/>
                <a:stretch>
                  <a:fillRect l="-538" t="-3086" r="-404" b="-7407"/>
                </a:stretch>
              </a:blipFill>
            </p:spPr>
            <p:txBody>
              <a:bodyPr/>
              <a:lstStyle/>
              <a:p>
                <a:r>
                  <a:rPr lang="en-US">
                    <a:noFill/>
                  </a:rPr>
                  <a:t> </a:t>
                </a:r>
              </a:p>
            </p:txBody>
          </p:sp>
        </mc:Fallback>
      </mc:AlternateContent>
      <p:sp>
        <p:nvSpPr>
          <p:cNvPr id="10" name="Title 1"/>
          <p:cNvSpPr>
            <a:spLocks noGrp="1"/>
          </p:cNvSpPr>
          <p:nvPr>
            <p:ph type="title"/>
          </p:nvPr>
        </p:nvSpPr>
        <p:spPr>
          <a:xfrm>
            <a:off x="457200" y="155448"/>
            <a:ext cx="8229600" cy="1252728"/>
          </a:xfrm>
        </p:spPr>
        <p:txBody>
          <a:bodyPr>
            <a:normAutofit fontScale="90000"/>
          </a:bodyPr>
          <a:lstStyle/>
          <a:p>
            <a:r>
              <a:rPr lang="en-US" dirty="0" smtClean="0"/>
              <a:t>Toyota ITC Benchmark Paper</a:t>
            </a:r>
            <a:br>
              <a:rPr lang="en-US" dirty="0" smtClean="0"/>
            </a:br>
            <a:r>
              <a:rPr lang="en-US" dirty="0" smtClean="0"/>
              <a:t>- Static Analysis Tools -</a:t>
            </a:r>
            <a:endParaRPr lang="en-US" dirty="0"/>
          </a:p>
        </p:txBody>
      </p:sp>
      <p:sp>
        <p:nvSpPr>
          <p:cNvPr id="11" name="Content Placeholder 9"/>
          <p:cNvSpPr>
            <a:spLocks noGrp="1"/>
          </p:cNvSpPr>
          <p:nvPr>
            <p:ph idx="1"/>
          </p:nvPr>
        </p:nvSpPr>
        <p:spPr>
          <a:xfrm>
            <a:off x="0" y="1361975"/>
            <a:ext cx="9144000" cy="1417759"/>
          </a:xfrm>
        </p:spPr>
        <p:txBody>
          <a:bodyPr>
            <a:normAutofit/>
          </a:bodyPr>
          <a:lstStyle/>
          <a:p>
            <a:pPr marL="118872" indent="0">
              <a:buNone/>
            </a:pPr>
            <a:r>
              <a:rPr lang="en-US" sz="2000" dirty="0" err="1" smtClean="0"/>
              <a:t>Shiraishi</a:t>
            </a:r>
            <a:r>
              <a:rPr lang="en-US" sz="2000" dirty="0" smtClean="0"/>
              <a:t> </a:t>
            </a:r>
            <a:r>
              <a:rPr lang="en-US" sz="2000" dirty="0" err="1" smtClean="0"/>
              <a:t>etal</a:t>
            </a:r>
            <a:r>
              <a:rPr lang="en-US" sz="2000" dirty="0" smtClean="0"/>
              <a:t> published revised version in </a:t>
            </a:r>
            <a:r>
              <a:rPr lang="en-US" sz="2000" i="1" dirty="0" smtClean="0"/>
              <a:t>ISSRE 2015</a:t>
            </a:r>
          </a:p>
          <a:p>
            <a:pPr marL="118872" indent="0">
              <a:buNone/>
            </a:pPr>
            <a:r>
              <a:rPr lang="en-US" sz="2000" i="1" dirty="0" smtClean="0"/>
              <a:t>1276 programs; </a:t>
            </a:r>
            <a:r>
              <a:rPr lang="en-US" sz="2000" dirty="0" smtClean="0"/>
              <a:t> 3 static analysis tools compared</a:t>
            </a:r>
          </a:p>
          <a:p>
            <a:r>
              <a:rPr lang="en-US" sz="2200" dirty="0" err="1" smtClean="0"/>
              <a:t>Grammatech</a:t>
            </a:r>
            <a:r>
              <a:rPr lang="en-US" sz="2200" dirty="0" smtClean="0"/>
              <a:t> </a:t>
            </a:r>
            <a:r>
              <a:rPr lang="en-US" sz="2200" dirty="0" err="1" smtClean="0"/>
              <a:t>CodeSonar</a:t>
            </a:r>
            <a:r>
              <a:rPr lang="en-US" sz="2200" dirty="0" smtClean="0"/>
              <a:t> wins again (numbers below from ISSRE’15 paper)</a:t>
            </a:r>
            <a:endParaRPr lang="en-US" sz="2200" b="1" dirty="0">
              <a:solidFill>
                <a:srgbClr val="FF0000"/>
              </a:solidFill>
            </a:endParaRPr>
          </a:p>
        </p:txBody>
      </p:sp>
      <p:sp>
        <p:nvSpPr>
          <p:cNvPr id="5" name="TextBox 4"/>
          <p:cNvSpPr txBox="1"/>
          <p:nvPr/>
        </p:nvSpPr>
        <p:spPr>
          <a:xfrm>
            <a:off x="2362200" y="3506555"/>
            <a:ext cx="708848" cy="1569660"/>
          </a:xfrm>
          <a:prstGeom prst="rect">
            <a:avLst/>
          </a:prstGeom>
          <a:noFill/>
        </p:spPr>
        <p:txBody>
          <a:bodyPr wrap="none" rtlCol="0">
            <a:spAutoFit/>
          </a:bodyPr>
          <a:lstStyle/>
          <a:p>
            <a:r>
              <a:rPr lang="en-US" sz="9600" dirty="0" smtClean="0">
                <a:solidFill>
                  <a:schemeClr val="bg1">
                    <a:lumMod val="65000"/>
                  </a:schemeClr>
                </a:solidFill>
              </a:rPr>
              <a:t>?</a:t>
            </a:r>
            <a:endParaRPr lang="en-US" sz="9600" dirty="0">
              <a:solidFill>
                <a:schemeClr val="bg1">
                  <a:lumMod val="65000"/>
                </a:schemeClr>
              </a:solidFill>
            </a:endParaRPr>
          </a:p>
        </p:txBody>
      </p:sp>
      <p:grpSp>
        <p:nvGrpSpPr>
          <p:cNvPr id="21" name="Group 20"/>
          <p:cNvGrpSpPr/>
          <p:nvPr/>
        </p:nvGrpSpPr>
        <p:grpSpPr>
          <a:xfrm>
            <a:off x="4038600" y="5562600"/>
            <a:ext cx="2819397" cy="261879"/>
            <a:chOff x="4038600" y="5562600"/>
            <a:chExt cx="2819397" cy="261879"/>
          </a:xfrm>
        </p:grpSpPr>
        <p:sp>
          <p:nvSpPr>
            <p:cNvPr id="6" name="Rectangle 5"/>
            <p:cNvSpPr/>
            <p:nvPr/>
          </p:nvSpPr>
          <p:spPr>
            <a:xfrm>
              <a:off x="4038600" y="5572225"/>
              <a:ext cx="381000" cy="252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81600" y="5562600"/>
              <a:ext cx="457200" cy="252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000" y="5562600"/>
              <a:ext cx="380997" cy="252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356507" y="3986261"/>
            <a:ext cx="1711293" cy="1828593"/>
            <a:chOff x="7356507" y="3986261"/>
            <a:chExt cx="1711293" cy="1828593"/>
          </a:xfrm>
        </p:grpSpPr>
        <p:sp>
          <p:nvSpPr>
            <p:cNvPr id="16" name="Rectangle 15"/>
            <p:cNvSpPr/>
            <p:nvPr/>
          </p:nvSpPr>
          <p:spPr>
            <a:xfrm>
              <a:off x="7543803" y="5562600"/>
              <a:ext cx="457197" cy="25225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86803" y="5562600"/>
              <a:ext cx="380997" cy="25225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7356507" y="3986261"/>
              <a:ext cx="1371601" cy="768697"/>
            </a:xfrm>
            <a:prstGeom prst="wedgeRoundRectCallout">
              <a:avLst>
                <a:gd name="adj1" fmla="val -10307"/>
                <a:gd name="adj2" fmla="val 147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you get for free</a:t>
              </a:r>
              <a:endParaRPr lang="en-US" dirty="0">
                <a:solidFill>
                  <a:schemeClr val="tx1"/>
                </a:solidFill>
              </a:endParaRPr>
            </a:p>
          </p:txBody>
        </p:sp>
        <p:sp>
          <p:nvSpPr>
            <p:cNvPr id="19" name="Rounded Rectangular Callout 18"/>
            <p:cNvSpPr/>
            <p:nvPr/>
          </p:nvSpPr>
          <p:spPr>
            <a:xfrm>
              <a:off x="7356507" y="4005733"/>
              <a:ext cx="1371601" cy="768697"/>
            </a:xfrm>
            <a:prstGeom prst="wedgeRoundRectCallout">
              <a:avLst>
                <a:gd name="adj1" fmla="val 47939"/>
                <a:gd name="adj2" fmla="val 1463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you get for free</a:t>
              </a:r>
              <a:endParaRPr lang="en-US" dirty="0">
                <a:solidFill>
                  <a:schemeClr val="tx1"/>
                </a:solidFill>
              </a:endParaRPr>
            </a:p>
          </p:txBody>
        </p:sp>
      </p:grpSp>
    </p:spTree>
    <p:extLst>
      <p:ext uri="{BB962C8B-B14F-4D97-AF65-F5344CB8AC3E}">
        <p14:creationId xmlns:p14="http://schemas.microsoft.com/office/powerpoint/2010/main" val="41277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0" y="2476100"/>
            <a:ext cx="2209800" cy="332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0" y="1450011"/>
            <a:ext cx="9067800" cy="1064589"/>
          </a:xfrm>
        </p:spPr>
        <p:txBody>
          <a:bodyPr>
            <a:noAutofit/>
          </a:bodyPr>
          <a:lstStyle/>
          <a:p>
            <a:r>
              <a:rPr lang="en-US" sz="2000" dirty="0" smtClean="0"/>
              <a:t>We do not have semantics for “inappropriate code” yet</a:t>
            </a:r>
          </a:p>
          <a:p>
            <a:r>
              <a:rPr lang="en-US" sz="2000" dirty="0" smtClean="0"/>
              <a:t>We miss defects because inherent limited code coverage of RV</a:t>
            </a:r>
          </a:p>
          <a:p>
            <a:pPr lvl="1"/>
            <a:r>
              <a:rPr lang="en-US" sz="1600" dirty="0" smtClean="0"/>
              <a:t>No </a:t>
            </a:r>
            <a:r>
              <a:rPr lang="en-US" sz="1600" dirty="0"/>
              <a:t>f</a:t>
            </a:r>
            <a:r>
              <a:rPr lang="en-US" sz="1600" dirty="0" smtClean="0"/>
              <a:t>alse positives for RV-Match!</a:t>
            </a:r>
          </a:p>
        </p:txBody>
      </p:sp>
      <p:graphicFrame>
        <p:nvGraphicFramePr>
          <p:cNvPr id="4" name="Table 3"/>
          <p:cNvGraphicFramePr>
            <a:graphicFrameLocks noGrp="1"/>
          </p:cNvGraphicFramePr>
          <p:nvPr>
            <p:extLst>
              <p:ext uri="{D42A27DB-BD31-4B8C-83A1-F6EECF244321}">
                <p14:modId xmlns:p14="http://schemas.microsoft.com/office/powerpoint/2010/main" val="1236842074"/>
              </p:ext>
            </p:extLst>
          </p:nvPr>
        </p:nvGraphicFramePr>
        <p:xfrm>
          <a:off x="115054" y="2471696"/>
          <a:ext cx="8952749" cy="3348379"/>
        </p:xfrm>
        <a:graphic>
          <a:graphicData uri="http://schemas.openxmlformats.org/drawingml/2006/table">
            <a:tbl>
              <a:tblPr firstRow="1" bandRow="1">
                <a:tableStyleId>{5940675A-B579-460E-94D1-54222C63F5DA}</a:tableStyleId>
              </a:tblPr>
              <a:tblGrid>
                <a:gridCol w="2018546">
                  <a:extLst>
                    <a:ext uri="{9D8B030D-6E8A-4147-A177-3AD203B41FA5}">
                      <a16:colId xmlns:a16="http://schemas.microsoft.com/office/drawing/2014/main" xmlns="" val="20000"/>
                    </a:ext>
                  </a:extLst>
                </a:gridCol>
                <a:gridCol w="381000">
                  <a:extLst>
                    <a:ext uri="{9D8B030D-6E8A-4147-A177-3AD203B41FA5}">
                      <a16:colId xmlns:a16="http://schemas.microsoft.com/office/drawing/2014/main" xmlns="" val="20001"/>
                    </a:ext>
                  </a:extLst>
                </a:gridCol>
                <a:gridCol w="381000">
                  <a:extLst>
                    <a:ext uri="{9D8B030D-6E8A-4147-A177-3AD203B41FA5}">
                      <a16:colId xmlns:a16="http://schemas.microsoft.com/office/drawing/2014/main" xmlns="" val="20002"/>
                    </a:ext>
                  </a:extLst>
                </a:gridCol>
                <a:gridCol w="381000">
                  <a:extLst>
                    <a:ext uri="{9D8B030D-6E8A-4147-A177-3AD203B41FA5}">
                      <a16:colId xmlns:a16="http://schemas.microsoft.com/office/drawing/2014/main" xmlns="" val="20003"/>
                    </a:ext>
                  </a:extLst>
                </a:gridCol>
                <a:gridCol w="381000">
                  <a:extLst>
                    <a:ext uri="{9D8B030D-6E8A-4147-A177-3AD203B41FA5}">
                      <a16:colId xmlns:a16="http://schemas.microsoft.com/office/drawing/2014/main" xmlns="" val="20004"/>
                    </a:ext>
                  </a:extLst>
                </a:gridCol>
                <a:gridCol w="381000">
                  <a:extLst>
                    <a:ext uri="{9D8B030D-6E8A-4147-A177-3AD203B41FA5}">
                      <a16:colId xmlns:a16="http://schemas.microsoft.com/office/drawing/2014/main" xmlns="" val="20005"/>
                    </a:ext>
                  </a:extLst>
                </a:gridCol>
                <a:gridCol w="381000">
                  <a:extLst>
                    <a:ext uri="{9D8B030D-6E8A-4147-A177-3AD203B41FA5}">
                      <a16:colId xmlns:a16="http://schemas.microsoft.com/office/drawing/2014/main" xmlns="" val="20006"/>
                    </a:ext>
                  </a:extLst>
                </a:gridCol>
                <a:gridCol w="381000">
                  <a:extLst>
                    <a:ext uri="{9D8B030D-6E8A-4147-A177-3AD203B41FA5}">
                      <a16:colId xmlns:a16="http://schemas.microsoft.com/office/drawing/2014/main" xmlns="" val="20007"/>
                    </a:ext>
                  </a:extLst>
                </a:gridCol>
                <a:gridCol w="381000">
                  <a:extLst>
                    <a:ext uri="{9D8B030D-6E8A-4147-A177-3AD203B41FA5}">
                      <a16:colId xmlns:a16="http://schemas.microsoft.com/office/drawing/2014/main" xmlns="" val="20008"/>
                    </a:ext>
                  </a:extLst>
                </a:gridCol>
                <a:gridCol w="457200">
                  <a:extLst>
                    <a:ext uri="{9D8B030D-6E8A-4147-A177-3AD203B41FA5}">
                      <a16:colId xmlns:a16="http://schemas.microsoft.com/office/drawing/2014/main" xmlns="" val="20009"/>
                    </a:ext>
                  </a:extLst>
                </a:gridCol>
                <a:gridCol w="381000">
                  <a:extLst>
                    <a:ext uri="{9D8B030D-6E8A-4147-A177-3AD203B41FA5}">
                      <a16:colId xmlns:a16="http://schemas.microsoft.com/office/drawing/2014/main" xmlns="" val="20010"/>
                    </a:ext>
                  </a:extLst>
                </a:gridCol>
                <a:gridCol w="457200">
                  <a:extLst>
                    <a:ext uri="{9D8B030D-6E8A-4147-A177-3AD203B41FA5}">
                      <a16:colId xmlns:a16="http://schemas.microsoft.com/office/drawing/2014/main" xmlns="" val="20011"/>
                    </a:ext>
                  </a:extLst>
                </a:gridCol>
                <a:gridCol w="381000">
                  <a:extLst>
                    <a:ext uri="{9D8B030D-6E8A-4147-A177-3AD203B41FA5}">
                      <a16:colId xmlns:a16="http://schemas.microsoft.com/office/drawing/2014/main" xmlns="" val="20012"/>
                    </a:ext>
                  </a:extLst>
                </a:gridCol>
                <a:gridCol w="304800">
                  <a:extLst>
                    <a:ext uri="{9D8B030D-6E8A-4147-A177-3AD203B41FA5}">
                      <a16:colId xmlns:a16="http://schemas.microsoft.com/office/drawing/2014/main" xmlns="" val="26919315"/>
                    </a:ext>
                  </a:extLst>
                </a:gridCol>
                <a:gridCol w="381000">
                  <a:extLst>
                    <a:ext uri="{9D8B030D-6E8A-4147-A177-3AD203B41FA5}">
                      <a16:colId xmlns:a16="http://schemas.microsoft.com/office/drawing/2014/main" xmlns="" val="17483572"/>
                    </a:ext>
                  </a:extLst>
                </a:gridCol>
                <a:gridCol w="457200">
                  <a:extLst>
                    <a:ext uri="{9D8B030D-6E8A-4147-A177-3AD203B41FA5}">
                      <a16:colId xmlns:a16="http://schemas.microsoft.com/office/drawing/2014/main" xmlns="" val="1302869494"/>
                    </a:ext>
                  </a:extLst>
                </a:gridCol>
                <a:gridCol w="304800">
                  <a:extLst>
                    <a:ext uri="{9D8B030D-6E8A-4147-A177-3AD203B41FA5}">
                      <a16:colId xmlns:a16="http://schemas.microsoft.com/office/drawing/2014/main" xmlns="" val="2795147284"/>
                    </a:ext>
                  </a:extLst>
                </a:gridCol>
                <a:gridCol w="374408">
                  <a:extLst>
                    <a:ext uri="{9D8B030D-6E8A-4147-A177-3AD203B41FA5}">
                      <a16:colId xmlns:a16="http://schemas.microsoft.com/office/drawing/2014/main" xmlns="" val="562117211"/>
                    </a:ext>
                  </a:extLst>
                </a:gridCol>
                <a:gridCol w="387595">
                  <a:extLst>
                    <a:ext uri="{9D8B030D-6E8A-4147-A177-3AD203B41FA5}">
                      <a16:colId xmlns:a16="http://schemas.microsoft.com/office/drawing/2014/main" xmlns="" val="4291957807"/>
                    </a:ext>
                  </a:extLst>
                </a:gridCol>
              </a:tblGrid>
              <a:tr h="457478">
                <a:tc>
                  <a:txBody>
                    <a:bodyPr/>
                    <a:lstStyle/>
                    <a:p>
                      <a:pPr algn="l"/>
                      <a:r>
                        <a:rPr lang="en-US" sz="1400" b="1" dirty="0" err="1" smtClean="0"/>
                        <a:t>Shiraishi</a:t>
                      </a:r>
                      <a:r>
                        <a:rPr lang="en-US" sz="1400" b="1" baseline="0" dirty="0" smtClean="0"/>
                        <a:t> et al., </a:t>
                      </a:r>
                    </a:p>
                    <a:p>
                      <a:pPr algn="l"/>
                      <a:r>
                        <a:rPr lang="en-US" sz="1400" b="1" baseline="0" dirty="0" smtClean="0"/>
                        <a:t>ISSRE ’15</a:t>
                      </a:r>
                      <a:endParaRPr lang="en-US" sz="1400" b="1" dirty="0"/>
                    </a:p>
                  </a:txBody>
                  <a:tcPr marL="45720" marR="45720">
                    <a:lnR w="12700" cap="flat" cmpd="sng" algn="ctr">
                      <a:solidFill>
                        <a:schemeClr val="tx1"/>
                      </a:solidFill>
                      <a:prstDash val="solid"/>
                      <a:round/>
                      <a:headEnd type="none" w="med" len="med"/>
                      <a:tailEnd type="none" w="med" len="med"/>
                    </a:lnR>
                  </a:tcPr>
                </a:tc>
                <a:tc gridSpan="3">
                  <a:txBody>
                    <a:bodyPr/>
                    <a:lstStyle/>
                    <a:p>
                      <a:pPr algn="ctr"/>
                      <a:r>
                        <a:rPr lang="en-US" sz="1400" b="1" dirty="0" smtClean="0"/>
                        <a:t>RV-Match</a:t>
                      </a:r>
                      <a:endParaRPr lang="en-US" sz="1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GrammaTech</a:t>
                      </a:r>
                      <a:endParaRPr lang="en-US" sz="1400" b="1" dirty="0" smtClean="0"/>
                    </a:p>
                    <a:p>
                      <a:pPr algn="ctr"/>
                      <a:r>
                        <a:rPr lang="en-US" sz="1400" b="1" dirty="0" err="1" smtClean="0"/>
                        <a:t>CodeSonar</a:t>
                      </a:r>
                      <a:endParaRPr lang="en-US" sz="1400" b="1" dirty="0"/>
                    </a:p>
                  </a:txBody>
                  <a:tcPr marL="45720" marR="45720">
                    <a:lnL w="127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MathWorks</a:t>
                      </a:r>
                      <a:endParaRPr lang="en-US" sz="1400" b="1" baseline="0" dirty="0" smtClean="0"/>
                    </a:p>
                    <a:p>
                      <a:pPr algn="ctr"/>
                      <a:r>
                        <a:rPr lang="en-US" sz="1400" b="1" baseline="0" dirty="0" smtClean="0"/>
                        <a:t>Code Prover</a:t>
                      </a:r>
                      <a:endParaRPr lang="en-US" sz="1400" b="1" dirty="0"/>
                    </a:p>
                  </a:txBody>
                  <a:tcPr marL="45720" marR="45720"/>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MathWorks</a:t>
                      </a:r>
                      <a:endParaRPr lang="en-US" sz="1400" b="1" dirty="0" smtClean="0"/>
                    </a:p>
                    <a:p>
                      <a:pPr algn="ctr"/>
                      <a:r>
                        <a:rPr lang="en-US" sz="1400" b="1" dirty="0" smtClean="0"/>
                        <a:t>Bug Finder</a:t>
                      </a:r>
                      <a:endParaRPr lang="en-US" sz="1400" b="1" dirty="0"/>
                    </a:p>
                  </a:txBody>
                  <a:tcPr marL="45720" marR="45720">
                    <a:lnR w="127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smtClean="0"/>
                        <a:t>GCC</a:t>
                      </a:r>
                      <a:endParaRPr lang="en-US" sz="1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smtClean="0"/>
                        <a:t>Clang</a:t>
                      </a:r>
                      <a:endParaRPr lang="en-US" sz="1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259081">
                <a:tc>
                  <a:txBody>
                    <a:bodyPr/>
                    <a:lstStyle/>
                    <a:p>
                      <a:pPr algn="l"/>
                      <a:endParaRPr lang="en-US" sz="1400" dirty="0"/>
                    </a:p>
                  </a:txBody>
                  <a:tcPr marL="45720" marR="45720">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tcPr>
                </a:tc>
                <a:tc>
                  <a:txBody>
                    <a:bodyPr/>
                    <a:lstStyle/>
                    <a:p>
                      <a:pPr algn="l"/>
                      <a:r>
                        <a:rPr lang="en-US" sz="1200" b="1" dirty="0" smtClean="0"/>
                        <a:t>DR</a:t>
                      </a:r>
                      <a:endParaRPr lang="en-US" sz="1200" b="1" dirty="0"/>
                    </a:p>
                  </a:txBody>
                  <a:tcPr marL="45720" marR="45720">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tcPr>
                </a:tc>
                <a:tc>
                  <a:txBody>
                    <a:bodyPr/>
                    <a:lstStyle/>
                    <a:p>
                      <a:pPr algn="l"/>
                      <a:r>
                        <a:rPr lang="en-US" sz="1200" b="1" dirty="0" smtClean="0"/>
                        <a:t>DR</a:t>
                      </a:r>
                      <a:endParaRPr lang="en-US" sz="1200" b="1" dirty="0"/>
                    </a:p>
                  </a:txBody>
                  <a:tcPr marL="45720" marR="45720">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xmlns="" val="10001"/>
                  </a:ext>
                </a:extLst>
              </a:tr>
              <a:tr h="243841">
                <a:tc>
                  <a:txBody>
                    <a:bodyPr/>
                    <a:lstStyle/>
                    <a:p>
                      <a:pPr algn="l"/>
                      <a:r>
                        <a:rPr lang="en-US" sz="1400" b="1" dirty="0" smtClean="0"/>
                        <a:t>Static memory</a:t>
                      </a:r>
                      <a:endParaRPr lang="en-US" sz="1400" b="1" dirty="0"/>
                    </a:p>
                  </a:txBody>
                  <a:tcPr marL="45720" marR="45720" marT="0" marB="0">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97</a:t>
                      </a:r>
                      <a:endParaRPr lang="en-US" sz="1400" dirty="0"/>
                    </a:p>
                  </a:txBody>
                  <a:tcPr marL="45720" marR="45720" marT="0" marB="0">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98</a:t>
                      </a:r>
                      <a:endParaRPr lang="en-US" sz="1400" dirty="0"/>
                    </a:p>
                  </a:txBody>
                  <a:tcPr marL="45720" marR="45720" marT="0" marB="0">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a:txBody>
                    <a:bodyPr/>
                    <a:lstStyle/>
                    <a:p>
                      <a:pPr algn="l"/>
                      <a:r>
                        <a:rPr lang="en-US" sz="1400" dirty="0" smtClean="0"/>
                        <a:t>97</a:t>
                      </a:r>
                      <a:endParaRPr lang="en-US" sz="1400" dirty="0"/>
                    </a:p>
                  </a:txBody>
                  <a:tcPr marL="45720" marR="45720" marT="0" marB="0">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98</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15</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39</a:t>
                      </a:r>
                      <a:endParaRPr lang="en-US" sz="1400" dirty="0"/>
                    </a:p>
                  </a:txBody>
                  <a:tcPr marL="45720" marR="45720" marT="0" marB="0">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2"/>
                  </a:ext>
                </a:extLst>
              </a:tr>
              <a:tr h="228600">
                <a:tc>
                  <a:txBody>
                    <a:bodyPr/>
                    <a:lstStyle/>
                    <a:p>
                      <a:pPr algn="l"/>
                      <a:r>
                        <a:rPr lang="en-US" sz="1400" b="1" dirty="0" smtClean="0"/>
                        <a:t>Dynamic</a:t>
                      </a:r>
                      <a:r>
                        <a:rPr lang="en-US" sz="1400" b="1" baseline="0" dirty="0" smtClean="0"/>
                        <a:t> memory</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94</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94</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92</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r h="228600">
                <a:tc>
                  <a:txBody>
                    <a:bodyPr/>
                    <a:lstStyle/>
                    <a:p>
                      <a:pPr algn="l"/>
                      <a:r>
                        <a:rPr lang="en-US" sz="1400" b="1" dirty="0" smtClean="0"/>
                        <a:t>Stack-related</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60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65</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15</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85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36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4"/>
                  </a:ext>
                </a:extLst>
              </a:tr>
              <a:tr h="228600">
                <a:tc>
                  <a:txBody>
                    <a:bodyPr/>
                    <a:lstStyle/>
                    <a:p>
                      <a:pPr algn="l"/>
                      <a:r>
                        <a:rPr lang="en-US" sz="1400" b="1" dirty="0" smtClean="0"/>
                        <a:t>Numerical</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96</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98</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48</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smtClean="0"/>
                        <a:t>69</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55</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74</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41</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64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11</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5"/>
                  </a:ext>
                </a:extLst>
              </a:tr>
              <a:tr h="152400">
                <a:tc>
                  <a:txBody>
                    <a:bodyPr/>
                    <a:lstStyle/>
                    <a:p>
                      <a:pPr algn="l"/>
                      <a:r>
                        <a:rPr lang="en-US" sz="1400" b="1" dirty="0" smtClean="0"/>
                        <a:t>Resource management</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61</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78</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20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42</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55</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25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18</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6"/>
                  </a:ext>
                </a:extLst>
              </a:tr>
              <a:tr h="243840">
                <a:tc>
                  <a:txBody>
                    <a:bodyPr/>
                    <a:lstStyle/>
                    <a:p>
                      <a:pPr algn="l"/>
                      <a:r>
                        <a:rPr lang="en-US" sz="1400" b="1" dirty="0" smtClean="0"/>
                        <a:t>Pointer-related</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98</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52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71</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80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36</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7"/>
                  </a:ext>
                </a:extLst>
              </a:tr>
              <a:tr h="228600">
                <a:tc>
                  <a:txBody>
                    <a:bodyPr/>
                    <a:lstStyle/>
                    <a:p>
                      <a:pPr algn="l"/>
                      <a:r>
                        <a:rPr lang="en-US" sz="1400" b="1" dirty="0" smtClean="0"/>
                        <a:t>Concurrency</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67</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82</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8"/>
                  </a:ext>
                </a:extLst>
              </a:tr>
              <a:tr h="228600">
                <a:tc>
                  <a:txBody>
                    <a:bodyPr/>
                    <a:lstStyle/>
                    <a:p>
                      <a:pPr algn="l"/>
                      <a:r>
                        <a:rPr lang="en-US" sz="1400" b="1" dirty="0" smtClean="0"/>
                        <a:t>Inappropriate</a:t>
                      </a:r>
                      <a:r>
                        <a:rPr lang="en-US" sz="1400" b="1" baseline="0" dirty="0" smtClean="0"/>
                        <a:t> code</a:t>
                      </a:r>
                      <a:endParaRPr lang="en-US" sz="1400" b="1" dirty="0" smtClean="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46</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67</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28</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51</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9"/>
                  </a:ext>
                </a:extLst>
              </a:tr>
              <a:tr h="228600">
                <a:tc>
                  <a:txBody>
                    <a:bodyPr/>
                    <a:lstStyle/>
                    <a:p>
                      <a:pPr algn="l"/>
                      <a:r>
                        <a:rPr lang="en-US" sz="1400" b="1" dirty="0" smtClean="0"/>
                        <a:t>Miscellaneous</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63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79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69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83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83</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91</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69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83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11</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11</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34</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26389">
                <a:tc>
                  <a:txBody>
                    <a:bodyPr/>
                    <a:lstStyle/>
                    <a:p>
                      <a:pPr algn="l"/>
                      <a:r>
                        <a:rPr lang="en-US" sz="1400" b="1" dirty="0" smtClean="0"/>
                        <a:t>AVERAGE (Unweighted)</a:t>
                      </a:r>
                    </a:p>
                  </a:txBody>
                  <a:tcPr marL="45720" marR="45720" marT="0" marB="0">
                    <a:lnR w="12700"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79</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89</a:t>
                      </a:r>
                      <a:endParaRPr lang="en-US" sz="1400" dirty="0"/>
                    </a:p>
                  </a:txBody>
                  <a:tcPr marL="45720" marR="45720" marT="0" marB="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n-US" sz="1400" dirty="0" smtClean="0"/>
                        <a:t>59</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97</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76</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t>53</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94</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71</a:t>
                      </a:r>
                      <a:endParaRPr lang="en-US" sz="1400" dirty="0"/>
                    </a:p>
                  </a:txBody>
                  <a:tcPr marL="45720" marR="45720"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52</a:t>
                      </a:r>
                      <a:endParaRPr lang="en-US" sz="1400" dirty="0"/>
                    </a:p>
                  </a:txBody>
                  <a:tcPr marL="45720" marR="45720"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98</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71</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4</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solidFill>
                            <a:schemeClr val="tx1"/>
                          </a:solidFill>
                        </a:rPr>
                        <a:t>20</a:t>
                      </a:r>
                      <a:endParaRPr lang="en-US" sz="1400" dirty="0">
                        <a:solidFill>
                          <a:schemeClr val="tx1"/>
                        </a:solidFill>
                      </a:endParaRPr>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lang="en-US" sz="1400" dirty="0" smtClean="0"/>
                        <a:t>6</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24</a:t>
                      </a:r>
                      <a:endParaRPr lang="en-US" sz="1400" dirty="0"/>
                    </a:p>
                  </a:txBody>
                  <a:tcPr marL="45720" marR="45720" marT="0" marB="0">
                    <a:lnL w="31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26389">
                <a:tc>
                  <a:txBody>
                    <a:bodyPr/>
                    <a:lstStyle/>
                    <a:p>
                      <a:pPr algn="l"/>
                      <a:r>
                        <a:rPr lang="en-US" sz="1400" b="1" dirty="0" smtClean="0"/>
                        <a:t>AVERAGE (Weighted)</a:t>
                      </a:r>
                    </a:p>
                  </a:txBody>
                  <a:tcPr marL="45720" marR="45720" marT="0" marB="0">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82</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smtClean="0"/>
                        <a:t>91</a:t>
                      </a:r>
                      <a:endParaRPr lang="en-US" sz="1400" dirty="0"/>
                    </a:p>
                  </a:txBody>
                  <a:tcPr marL="45720" marR="4572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n-US" sz="1400" dirty="0" smtClean="0"/>
                        <a:t>68</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98</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82</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t>53</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95</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71</a:t>
                      </a:r>
                      <a:endParaRPr lang="en-US" sz="1400" dirty="0"/>
                    </a:p>
                  </a:txBody>
                  <a:tcPr marL="45720" marR="4572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62</a:t>
                      </a:r>
                      <a:endParaRPr lang="en-US" sz="1400" dirty="0"/>
                    </a:p>
                  </a:txBody>
                  <a:tcPr marL="45720" marR="45720"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99</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78</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5</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solidFill>
                            <a:schemeClr val="tx1"/>
                          </a:solidFill>
                        </a:rPr>
                        <a:t>22</a:t>
                      </a:r>
                      <a:endParaRPr lang="en-US" sz="1400" dirty="0">
                        <a:solidFill>
                          <a:schemeClr val="tx1"/>
                        </a:solidFill>
                      </a:endParaRPr>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7</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26</a:t>
                      </a:r>
                      <a:endParaRPr lang="en-US" sz="1400" dirty="0"/>
                    </a:p>
                  </a:txBody>
                  <a:tcPr marL="45720" marR="4572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11"/>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85824" y="5800056"/>
                <a:ext cx="9058175" cy="981744"/>
              </a:xfrm>
              <a:prstGeom prst="rect">
                <a:avLst/>
              </a:prstGeom>
              <a:noFill/>
            </p:spPr>
            <p:txBody>
              <a:bodyPr wrap="square" rtlCol="0">
                <a:spAutoFit/>
              </a:bodyPr>
              <a:lstStyle/>
              <a:p>
                <a:r>
                  <a:rPr lang="en-US" dirty="0" smtClean="0"/>
                  <a:t>DR: Percent of programs with defects where defects are reported</a:t>
                </a:r>
              </a:p>
              <a:p>
                <a:r>
                  <a:rPr lang="en-US" dirty="0" smtClean="0"/>
                  <a:t>FPR: Percent of programs without defects, with defects incorrectly reported; </a:t>
                </a:r>
                <a:r>
                  <a:rPr lang="en-US" u="sng" dirty="0" smtClean="0">
                    <a:latin typeface="Cambria Math" panose="02040503050406030204" pitchFamily="18" charset="0"/>
                    <a:ea typeface="Cambria Math" panose="02040503050406030204" pitchFamily="18" charset="0"/>
                  </a:rPr>
                  <a:t>FPR</a:t>
                </a:r>
                <a:r>
                  <a:rPr lang="en-US" dirty="0" smtClean="0">
                    <a:latin typeface="Cambria Math" panose="02040503050406030204" pitchFamily="18" charset="0"/>
                    <a:ea typeface="Cambria Math" panose="02040503050406030204" pitchFamily="18" charset="0"/>
                  </a:rPr>
                  <a:t> = 100 - FPR</a:t>
                </a:r>
              </a:p>
              <a:p>
                <a:r>
                  <a:rPr lang="en-US" dirty="0" smtClean="0"/>
                  <a:t>PM: Productivity metric: </a:t>
                </a:r>
                <a14:m>
                  <m:oMath xmlns:m="http://schemas.openxmlformats.org/officeDocument/2006/math">
                    <m:rad>
                      <m:radPr>
                        <m:degHide m:val="on"/>
                        <m:ctrlPr>
                          <a:rPr lang="en-US" b="0" i="1" smtClean="0">
                            <a:latin typeface="Cambria Math" panose="02040503050406030204" pitchFamily="18" charset="0"/>
                            <a:ea typeface="Cambria Math" panose="02040503050406030204" pitchFamily="18" charset="0"/>
                          </a:rPr>
                        </m:ctrlPr>
                      </m:radPr>
                      <m:deg/>
                      <m:e>
                        <m:r>
                          <m:rPr>
                            <m:sty m:val="p"/>
                          </m:rPr>
                          <a:rPr lang="en-US" b="0" i="0" smtClean="0">
                            <a:latin typeface="Cambria Math" panose="02040503050406030204" pitchFamily="18" charset="0"/>
                            <a:ea typeface="Cambria Math" panose="02040503050406030204" pitchFamily="18" charset="0"/>
                          </a:rPr>
                          <m:t>DR</m:t>
                        </m:r>
                        <m:r>
                          <a:rPr lang="en-US" b="0" i="0" smtClean="0">
                            <a:latin typeface="Cambria Math" panose="02040503050406030204" pitchFamily="18" charset="0"/>
                            <a:ea typeface="Cambria Math" panose="02040503050406030204" pitchFamily="18" charset="0"/>
                          </a:rPr>
                          <m:t>×(100−</m:t>
                        </m:r>
                        <m:r>
                          <m:rPr>
                            <m:sty m:val="p"/>
                          </m:rPr>
                          <a:rPr lang="en-US" b="0" i="0" smtClean="0">
                            <a:latin typeface="Cambria Math" panose="02040503050406030204" pitchFamily="18" charset="0"/>
                            <a:ea typeface="Cambria Math" panose="02040503050406030204" pitchFamily="18" charset="0"/>
                          </a:rPr>
                          <m:t>FPR</m:t>
                        </m:r>
                        <m:r>
                          <a:rPr lang="en-US" b="0" i="0" smtClean="0">
                            <a:latin typeface="Cambria Math" panose="02040503050406030204" pitchFamily="18" charset="0"/>
                            <a:ea typeface="Cambria Math" panose="02040503050406030204" pitchFamily="18" charset="0"/>
                          </a:rPr>
                          <m:t>)</m:t>
                        </m:r>
                      </m:e>
                    </m:rad>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5824" y="5800056"/>
                <a:ext cx="9058175" cy="981744"/>
              </a:xfrm>
              <a:prstGeom prst="rect">
                <a:avLst/>
              </a:prstGeom>
              <a:blipFill rotWithShape="0">
                <a:blip r:embed="rId2"/>
                <a:stretch>
                  <a:fillRect l="-538" t="-3086" r="-404" b="-7407"/>
                </a:stretch>
              </a:blipFill>
            </p:spPr>
            <p:txBody>
              <a:bodyPr/>
              <a:lstStyle/>
              <a:p>
                <a:r>
                  <a:rPr lang="en-US">
                    <a:noFill/>
                  </a:rPr>
                  <a:t> </a:t>
                </a:r>
              </a:p>
            </p:txBody>
          </p:sp>
        </mc:Fallback>
      </mc:AlternateContent>
      <p:grpSp>
        <p:nvGrpSpPr>
          <p:cNvPr id="3" name="Group 2"/>
          <p:cNvGrpSpPr/>
          <p:nvPr/>
        </p:nvGrpSpPr>
        <p:grpSpPr>
          <a:xfrm>
            <a:off x="2894707" y="5572225"/>
            <a:ext cx="1524893" cy="262414"/>
            <a:chOff x="2894707" y="5572225"/>
            <a:chExt cx="1524893" cy="262414"/>
          </a:xfrm>
        </p:grpSpPr>
        <p:sp>
          <p:nvSpPr>
            <p:cNvPr id="10" name="Rectangle 9"/>
            <p:cNvSpPr/>
            <p:nvPr/>
          </p:nvSpPr>
          <p:spPr>
            <a:xfrm>
              <a:off x="4038600" y="5572225"/>
              <a:ext cx="381000" cy="252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4707" y="5582385"/>
              <a:ext cx="381000" cy="252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p:cNvSpPr>
            <a:spLocks noGrp="1"/>
          </p:cNvSpPr>
          <p:nvPr>
            <p:ph type="title"/>
          </p:nvPr>
        </p:nvSpPr>
        <p:spPr>
          <a:xfrm>
            <a:off x="228600" y="131835"/>
            <a:ext cx="8686799" cy="1252728"/>
          </a:xfrm>
        </p:spPr>
        <p:txBody>
          <a:bodyPr>
            <a:normAutofit fontScale="90000"/>
          </a:bodyPr>
          <a:lstStyle/>
          <a:p>
            <a:r>
              <a:rPr lang="en-US" dirty="0" smtClean="0"/>
              <a:t>RV-Match on Toyota ITC </a:t>
            </a:r>
            <a:r>
              <a:rPr lang="en-US" dirty="0"/>
              <a:t>Benchmark</a:t>
            </a:r>
            <a:br>
              <a:rPr lang="en-US" dirty="0"/>
            </a:br>
            <a:r>
              <a:rPr lang="en-US" dirty="0" smtClean="0"/>
              <a:t>- </a:t>
            </a:r>
            <a:r>
              <a:rPr lang="en-US" sz="4000" dirty="0" smtClean="0"/>
              <a:t>Comparison with Static Analysis Tools -</a:t>
            </a:r>
            <a:endParaRPr lang="en-US" dirty="0"/>
          </a:p>
        </p:txBody>
      </p:sp>
    </p:spTree>
    <p:extLst>
      <p:ext uri="{BB962C8B-B14F-4D97-AF65-F5344CB8AC3E}">
        <p14:creationId xmlns:p14="http://schemas.microsoft.com/office/powerpoint/2010/main" val="6977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5501" y="1388378"/>
            <a:ext cx="9220200" cy="912189"/>
          </a:xfrm>
        </p:spPr>
        <p:txBody>
          <a:bodyPr>
            <a:noAutofit/>
          </a:bodyPr>
          <a:lstStyle/>
          <a:p>
            <a:r>
              <a:rPr lang="en-US" sz="2000" dirty="0" smtClean="0"/>
              <a:t>We have also evaluated other free analysis tools on the Toyota ITC benchmark</a:t>
            </a:r>
          </a:p>
          <a:p>
            <a:r>
              <a:rPr lang="en-US" sz="2000" dirty="0" smtClean="0"/>
              <a:t>Numbers for other tools may be slightly off; they were not manually checked yet</a:t>
            </a:r>
          </a:p>
          <a:p>
            <a:r>
              <a:rPr lang="en-US" sz="2000" dirty="0" smtClean="0"/>
              <a:t>Clang cannot be run with </a:t>
            </a:r>
            <a:r>
              <a:rPr lang="en-US" sz="2000" dirty="0" err="1" smtClean="0"/>
              <a:t>UBSan</a:t>
            </a:r>
            <a:r>
              <a:rPr lang="en-US" sz="2000" dirty="0" smtClean="0"/>
              <a:t>, </a:t>
            </a:r>
            <a:r>
              <a:rPr lang="en-US" sz="2000" dirty="0" err="1" smtClean="0"/>
              <a:t>ASan</a:t>
            </a:r>
            <a:r>
              <a:rPr lang="en-US" sz="2000" dirty="0" smtClean="0"/>
              <a:t> and </a:t>
            </a:r>
            <a:r>
              <a:rPr lang="en-US" sz="2000" dirty="0" err="1" smtClean="0"/>
              <a:t>TSan</a:t>
            </a:r>
            <a:r>
              <a:rPr lang="en-US" sz="2000" dirty="0" smtClean="0"/>
              <a:t> together; we ran them separately</a:t>
            </a:r>
          </a:p>
        </p:txBody>
      </p:sp>
      <p:graphicFrame>
        <p:nvGraphicFramePr>
          <p:cNvPr id="4" name="Table 3"/>
          <p:cNvGraphicFramePr>
            <a:graphicFrameLocks noGrp="1"/>
          </p:cNvGraphicFramePr>
          <p:nvPr>
            <p:extLst>
              <p:ext uri="{D42A27DB-BD31-4B8C-83A1-F6EECF244321}">
                <p14:modId xmlns:p14="http://schemas.microsoft.com/office/powerpoint/2010/main" val="823423940"/>
              </p:ext>
            </p:extLst>
          </p:nvPr>
        </p:nvGraphicFramePr>
        <p:xfrm>
          <a:off x="115054" y="2471696"/>
          <a:ext cx="8952744" cy="3348379"/>
        </p:xfrm>
        <a:graphic>
          <a:graphicData uri="http://schemas.openxmlformats.org/drawingml/2006/table">
            <a:tbl>
              <a:tblPr firstRow="1" bandRow="1">
                <a:tableStyleId>{5940675A-B579-460E-94D1-54222C63F5DA}</a:tableStyleId>
              </a:tblPr>
              <a:tblGrid>
                <a:gridCol w="2094746">
                  <a:extLst>
                    <a:ext uri="{9D8B030D-6E8A-4147-A177-3AD203B41FA5}">
                      <a16:colId xmlns:a16="http://schemas.microsoft.com/office/drawing/2014/main" xmlns="" val="20000"/>
                    </a:ext>
                  </a:extLst>
                </a:gridCol>
                <a:gridCol w="457200">
                  <a:extLst>
                    <a:ext uri="{9D8B030D-6E8A-4147-A177-3AD203B41FA5}">
                      <a16:colId xmlns:a16="http://schemas.microsoft.com/office/drawing/2014/main" xmlns="" val="20001"/>
                    </a:ext>
                  </a:extLst>
                </a:gridCol>
                <a:gridCol w="381000">
                  <a:extLst>
                    <a:ext uri="{9D8B030D-6E8A-4147-A177-3AD203B41FA5}">
                      <a16:colId xmlns:a16="http://schemas.microsoft.com/office/drawing/2014/main" xmlns="" val="20002"/>
                    </a:ext>
                  </a:extLst>
                </a:gridCol>
                <a:gridCol w="457200">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45720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533400">
                  <a:extLst>
                    <a:ext uri="{9D8B030D-6E8A-4147-A177-3AD203B41FA5}">
                      <a16:colId xmlns:a16="http://schemas.microsoft.com/office/drawing/2014/main" xmlns="" val="20007"/>
                    </a:ext>
                  </a:extLst>
                </a:gridCol>
                <a:gridCol w="533400">
                  <a:extLst>
                    <a:ext uri="{9D8B030D-6E8A-4147-A177-3AD203B41FA5}">
                      <a16:colId xmlns:a16="http://schemas.microsoft.com/office/drawing/2014/main" xmlns="" val="20008"/>
                    </a:ext>
                  </a:extLst>
                </a:gridCol>
                <a:gridCol w="621907">
                  <a:extLst>
                    <a:ext uri="{9D8B030D-6E8A-4147-A177-3AD203B41FA5}">
                      <a16:colId xmlns:a16="http://schemas.microsoft.com/office/drawing/2014/main" xmlns="" val="20009"/>
                    </a:ext>
                  </a:extLst>
                </a:gridCol>
                <a:gridCol w="312787">
                  <a:extLst>
                    <a:ext uri="{9D8B030D-6E8A-4147-A177-3AD203B41FA5}">
                      <a16:colId xmlns:a16="http://schemas.microsoft.com/office/drawing/2014/main" xmlns="" val="20010"/>
                    </a:ext>
                  </a:extLst>
                </a:gridCol>
                <a:gridCol w="469180">
                  <a:extLst>
                    <a:ext uri="{9D8B030D-6E8A-4147-A177-3AD203B41FA5}">
                      <a16:colId xmlns:a16="http://schemas.microsoft.com/office/drawing/2014/main" xmlns="" val="20011"/>
                    </a:ext>
                  </a:extLst>
                </a:gridCol>
                <a:gridCol w="577326">
                  <a:extLst>
                    <a:ext uri="{9D8B030D-6E8A-4147-A177-3AD203B41FA5}">
                      <a16:colId xmlns:a16="http://schemas.microsoft.com/office/drawing/2014/main" xmlns="" val="20012"/>
                    </a:ext>
                  </a:extLst>
                </a:gridCol>
                <a:gridCol w="304800">
                  <a:extLst>
                    <a:ext uri="{9D8B030D-6E8A-4147-A177-3AD203B41FA5}">
                      <a16:colId xmlns:a16="http://schemas.microsoft.com/office/drawing/2014/main" xmlns="" val="26919315"/>
                    </a:ext>
                  </a:extLst>
                </a:gridCol>
                <a:gridCol w="457200">
                  <a:extLst>
                    <a:ext uri="{9D8B030D-6E8A-4147-A177-3AD203B41FA5}">
                      <a16:colId xmlns:a16="http://schemas.microsoft.com/office/drawing/2014/main" xmlns="" val="17483572"/>
                    </a:ext>
                  </a:extLst>
                </a:gridCol>
                <a:gridCol w="380998">
                  <a:extLst>
                    <a:ext uri="{9D8B030D-6E8A-4147-A177-3AD203B41FA5}">
                      <a16:colId xmlns:a16="http://schemas.microsoft.com/office/drawing/2014/main" xmlns="" val="1302869494"/>
                    </a:ext>
                  </a:extLst>
                </a:gridCol>
              </a:tblGrid>
              <a:tr h="457478">
                <a:tc>
                  <a:txBody>
                    <a:bodyPr/>
                    <a:lstStyle/>
                    <a:p>
                      <a:pPr algn="l"/>
                      <a:r>
                        <a:rPr lang="en-US" sz="1400" b="1" dirty="0" err="1" smtClean="0"/>
                        <a:t>Shiraishi</a:t>
                      </a:r>
                      <a:r>
                        <a:rPr lang="en-US" sz="1400" b="1" baseline="0" dirty="0" smtClean="0"/>
                        <a:t> et al., </a:t>
                      </a:r>
                    </a:p>
                    <a:p>
                      <a:pPr algn="l"/>
                      <a:r>
                        <a:rPr lang="en-US" sz="1400" b="1" baseline="0" dirty="0" smtClean="0"/>
                        <a:t>ISSRE ’15</a:t>
                      </a:r>
                      <a:endParaRPr lang="en-US" sz="1400" b="1" dirty="0"/>
                    </a:p>
                  </a:txBody>
                  <a:tcPr marL="45720" marR="45720">
                    <a:lnR w="12700" cap="flat" cmpd="sng" algn="ctr">
                      <a:solidFill>
                        <a:schemeClr val="tx1"/>
                      </a:solidFill>
                      <a:prstDash val="solid"/>
                      <a:round/>
                      <a:headEnd type="none" w="med" len="med"/>
                      <a:tailEnd type="none" w="med" len="med"/>
                    </a:lnR>
                  </a:tcPr>
                </a:tc>
                <a:tc gridSpan="3">
                  <a:txBody>
                    <a:bodyPr/>
                    <a:lstStyle/>
                    <a:p>
                      <a:pPr algn="ctr"/>
                      <a:r>
                        <a:rPr lang="en-US" sz="1400" b="1" dirty="0" smtClean="0"/>
                        <a:t>RV-Match</a:t>
                      </a:r>
                      <a:endParaRPr lang="en-US" sz="1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gridSpan="3">
                  <a:txBody>
                    <a:bodyPr/>
                    <a:lstStyle/>
                    <a:p>
                      <a:pPr algn="ctr"/>
                      <a:r>
                        <a:rPr lang="en-US" sz="1400" b="1" baseline="0" dirty="0" err="1" smtClean="0"/>
                        <a:t>Valgrind</a:t>
                      </a:r>
                      <a:r>
                        <a:rPr lang="en-US" sz="1400" b="1" baseline="0" dirty="0" smtClean="0"/>
                        <a:t> +</a:t>
                      </a:r>
                    </a:p>
                    <a:p>
                      <a:pPr algn="ctr"/>
                      <a:r>
                        <a:rPr lang="en-US" sz="1400" b="1" baseline="0" dirty="0" err="1" smtClean="0"/>
                        <a:t>Helgrind</a:t>
                      </a:r>
                      <a:r>
                        <a:rPr lang="en-US" sz="1400" b="1" baseline="0" dirty="0" smtClean="0"/>
                        <a:t> </a:t>
                      </a:r>
                      <a:r>
                        <a:rPr lang="en-US" sz="1400" b="1" dirty="0" smtClean="0"/>
                        <a:t>(GCC)</a:t>
                      </a:r>
                      <a:endParaRPr lang="en-US" sz="1400" b="1" dirty="0"/>
                    </a:p>
                  </a:txBody>
                  <a:tcPr marL="45720" marR="45720">
                    <a:lnL w="127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UBSan</a:t>
                      </a:r>
                      <a:r>
                        <a:rPr lang="en-US" sz="1400" b="1" dirty="0" smtClean="0"/>
                        <a:t> + </a:t>
                      </a:r>
                      <a:r>
                        <a:rPr lang="en-US" sz="1400" b="1" dirty="0" err="1" smtClean="0"/>
                        <a:t>TSan</a:t>
                      </a:r>
                      <a:r>
                        <a:rPr lang="en-US" sz="1400" b="1" dirty="0" smtClean="0"/>
                        <a:t> +</a:t>
                      </a:r>
                    </a:p>
                    <a:p>
                      <a:pPr algn="ctr"/>
                      <a:r>
                        <a:rPr lang="en-US" sz="1400" b="1" dirty="0" err="1" smtClean="0"/>
                        <a:t>MSan</a:t>
                      </a:r>
                      <a:r>
                        <a:rPr lang="en-US" sz="1400" b="1" dirty="0" smtClean="0"/>
                        <a:t> </a:t>
                      </a:r>
                      <a:r>
                        <a:rPr lang="en-US" sz="1400" b="1" baseline="0" dirty="0" smtClean="0"/>
                        <a:t>+ </a:t>
                      </a:r>
                      <a:r>
                        <a:rPr lang="en-US" sz="1400" b="1" dirty="0" err="1" smtClean="0"/>
                        <a:t>ASan</a:t>
                      </a:r>
                      <a:r>
                        <a:rPr lang="en-US" sz="1400" b="1" dirty="0" smtClean="0"/>
                        <a:t> (Clang)</a:t>
                      </a:r>
                      <a:endParaRPr lang="en-US" sz="1400" b="1" dirty="0"/>
                    </a:p>
                  </a:txBody>
                  <a:tcPr marL="45720" marR="45720"/>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Frama</a:t>
                      </a:r>
                      <a:r>
                        <a:rPr lang="en-US" sz="1400" b="1" dirty="0" smtClean="0"/>
                        <a:t>-C (Value Analysis Plugin) </a:t>
                      </a:r>
                      <a:endParaRPr lang="en-US" sz="1400" b="1" dirty="0"/>
                    </a:p>
                  </a:txBody>
                  <a:tcPr marL="45720" marR="45720">
                    <a:lnR w="127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sz="1400" b="1" dirty="0" err="1" smtClean="0"/>
                        <a:t>Compcert</a:t>
                      </a:r>
                      <a:r>
                        <a:rPr lang="en-US" sz="1400" b="1" dirty="0" smtClean="0"/>
                        <a:t> Interpreter</a:t>
                      </a:r>
                      <a:r>
                        <a:rPr lang="en-US" sz="1400" b="1" baseline="0" dirty="0" smtClean="0"/>
                        <a:t> </a:t>
                      </a:r>
                      <a:endParaRPr lang="en-US" sz="1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259081">
                <a:tc>
                  <a:txBody>
                    <a:bodyPr/>
                    <a:lstStyle/>
                    <a:p>
                      <a:pPr algn="l"/>
                      <a:endParaRPr lang="en-US" sz="1400" dirty="0"/>
                    </a:p>
                  </a:txBody>
                  <a:tcPr marL="45720" marR="45720">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tcPr>
                </a:tc>
                <a:tc>
                  <a:txBody>
                    <a:bodyPr/>
                    <a:lstStyle/>
                    <a:p>
                      <a:pPr algn="l"/>
                      <a:r>
                        <a:rPr lang="en-US" sz="1200" b="1" dirty="0" smtClean="0"/>
                        <a:t>DR</a:t>
                      </a:r>
                      <a:endParaRPr lang="en-US" sz="1200" b="1" dirty="0"/>
                    </a:p>
                  </a:txBody>
                  <a:tcPr marL="45720" marR="45720">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tcPr>
                </a:tc>
                <a:tc>
                  <a:txBody>
                    <a:bodyPr/>
                    <a:lstStyle/>
                    <a:p>
                      <a:pPr algn="l"/>
                      <a:r>
                        <a:rPr lang="en-US" sz="1200" b="1" dirty="0" smtClean="0"/>
                        <a:t>DR</a:t>
                      </a:r>
                      <a:endParaRPr lang="en-US" sz="1200" b="1" dirty="0"/>
                    </a:p>
                  </a:txBody>
                  <a:tcPr marL="45720" marR="45720">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200" b="1" dirty="0" smtClean="0"/>
                        <a:t>DR</a:t>
                      </a:r>
                      <a:endParaRPr lang="en-US" sz="1200" b="1" dirty="0"/>
                    </a:p>
                  </a:txBody>
                  <a:tcPr marL="45720" marR="4572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u="sng" dirty="0" smtClean="0"/>
                        <a:t>FPR</a:t>
                      </a:r>
                      <a:endParaRPr lang="en-US" sz="1200" b="1" u="sng" dirty="0"/>
                    </a:p>
                  </a:txBody>
                  <a:tcPr marL="45720" marR="4572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r>
                        <a:rPr lang="en-US" sz="1200" b="1" dirty="0" smtClean="0"/>
                        <a:t>PM</a:t>
                      </a:r>
                      <a:endParaRPr lang="en-US" sz="1200" b="1" dirty="0"/>
                    </a:p>
                  </a:txBody>
                  <a:tcPr marL="45720" marR="4572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243841">
                <a:tc>
                  <a:txBody>
                    <a:bodyPr/>
                    <a:lstStyle/>
                    <a:p>
                      <a:pPr algn="l"/>
                      <a:r>
                        <a:rPr lang="en-US" sz="1400" b="1" dirty="0" smtClean="0"/>
                        <a:t>Static memory</a:t>
                      </a:r>
                      <a:endParaRPr lang="en-US" sz="1400" b="1" dirty="0"/>
                    </a:p>
                  </a:txBody>
                  <a:tcPr marL="45720" marR="45720" marT="0" marB="0">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30</a:t>
                      </a:r>
                      <a:endParaRPr lang="en-US" sz="1400" dirty="0"/>
                    </a:p>
                  </a:txBody>
                  <a:tcPr marL="45720" marR="45720" marT="0" marB="0">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tc>
                  <a:txBody>
                    <a:bodyPr/>
                    <a:lstStyle/>
                    <a:p>
                      <a:pPr algn="l"/>
                      <a:r>
                        <a:rPr lang="en-US" sz="1400" dirty="0" smtClean="0"/>
                        <a:t>79</a:t>
                      </a:r>
                      <a:endParaRPr lang="en-US" sz="1400" dirty="0"/>
                    </a:p>
                  </a:txBody>
                  <a:tcPr marL="45720" marR="45720" marT="0" marB="0">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89</a:t>
                      </a:r>
                      <a:endParaRPr lang="en-US" sz="1400" dirty="0"/>
                    </a:p>
                  </a:txBody>
                  <a:tcPr marL="45720" marR="45720" marT="0" marB="0">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a:txBody>
                    <a:bodyPr/>
                    <a:lstStyle/>
                    <a:p>
                      <a:pPr algn="l"/>
                      <a:r>
                        <a:rPr lang="en-US" sz="1400" dirty="0" smtClean="0"/>
                        <a:t>82</a:t>
                      </a:r>
                      <a:endParaRPr lang="en-US" sz="1400" dirty="0"/>
                    </a:p>
                  </a:txBody>
                  <a:tcPr marL="45720" marR="45720" marT="0" marB="0">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96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l"/>
                      <a:r>
                        <a:rPr lang="en-US" sz="1400" dirty="0" smtClean="0"/>
                        <a:t>89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l"/>
                      <a:r>
                        <a:rPr lang="en-US" sz="1400" dirty="0" smtClean="0"/>
                        <a:t>97</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l"/>
                      <a:r>
                        <a:rPr lang="en-US" sz="1400" dirty="0" smtClean="0"/>
                        <a:t>82</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l"/>
                      <a:r>
                        <a:rPr lang="en-US" sz="1400" dirty="0" smtClean="0"/>
                        <a:t>89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2"/>
                  </a:ext>
                </a:extLst>
              </a:tr>
              <a:tr h="228600">
                <a:tc>
                  <a:txBody>
                    <a:bodyPr/>
                    <a:lstStyle/>
                    <a:p>
                      <a:pPr algn="l"/>
                      <a:r>
                        <a:rPr lang="en-US" sz="1400" b="1" dirty="0" smtClean="0"/>
                        <a:t>Dynamic</a:t>
                      </a:r>
                      <a:r>
                        <a:rPr lang="en-US" sz="1400" b="1" baseline="0" dirty="0" smtClean="0"/>
                        <a:t> memory</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94</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87</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16</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39</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27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46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29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80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48</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3"/>
                  </a:ext>
                </a:extLst>
              </a:tr>
              <a:tr h="228600">
                <a:tc>
                  <a:txBody>
                    <a:bodyPr/>
                    <a:lstStyle/>
                    <a:p>
                      <a:pPr algn="l"/>
                      <a:r>
                        <a:rPr lang="en-US" sz="1400" b="1" dirty="0" smtClean="0"/>
                        <a:t>Stack-related</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80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75</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95</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r>
                        <a:rPr lang="en-US" sz="1400" dirty="0" smtClean="0"/>
                        <a:t>75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r>
                        <a:rPr lang="en-US" sz="1400" dirty="0" smtClean="0"/>
                        <a:t>84</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r>
                        <a:rPr lang="en-US" sz="1400" dirty="0" smtClean="0"/>
                        <a:t>45</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35</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70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49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4"/>
                  </a:ext>
                </a:extLst>
              </a:tr>
              <a:tr h="228600">
                <a:tc>
                  <a:txBody>
                    <a:bodyPr/>
                    <a:lstStyle/>
                    <a:p>
                      <a:pPr algn="l"/>
                      <a:r>
                        <a:rPr lang="en-US" sz="1400" b="1" dirty="0" smtClean="0"/>
                        <a:t>Numerical</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96</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98</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22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47</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77</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79</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61</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48</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62</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5"/>
                  </a:ext>
                </a:extLst>
              </a:tr>
              <a:tr h="152400">
                <a:tc>
                  <a:txBody>
                    <a:bodyPr/>
                    <a:lstStyle/>
                    <a:p>
                      <a:pPr algn="l"/>
                      <a:r>
                        <a:rPr lang="en-US" sz="1400" b="1" dirty="0" smtClean="0"/>
                        <a:t>Resource management</a:t>
                      </a:r>
                      <a:endParaRPr lang="en-US" sz="1400" b="1" dirty="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57</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76</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47</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67</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63</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54</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32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83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52</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6"/>
                  </a:ext>
                </a:extLst>
              </a:tr>
              <a:tr h="243840">
                <a:tc>
                  <a:txBody>
                    <a:bodyPr/>
                    <a:lstStyle/>
                    <a:p>
                      <a:pPr algn="l"/>
                      <a:r>
                        <a:rPr lang="en-US" sz="1400" b="1" dirty="0" smtClean="0"/>
                        <a:t>Pointer-related</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98</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60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77</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58</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97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75</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81</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57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87</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73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80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7"/>
                  </a:ext>
                </a:extLst>
              </a:tr>
              <a:tr h="228600">
                <a:tc>
                  <a:txBody>
                    <a:bodyPr/>
                    <a:lstStyle/>
                    <a:p>
                      <a:pPr algn="l"/>
                      <a:r>
                        <a:rPr lang="en-US" sz="1400" b="1" dirty="0" smtClean="0"/>
                        <a:t>Concurrency</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67</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82</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79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76</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67</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72</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70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7</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26</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58</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42</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49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0008"/>
                  </a:ext>
                </a:extLst>
              </a:tr>
              <a:tr h="228600">
                <a:tc>
                  <a:txBody>
                    <a:bodyPr/>
                    <a:lstStyle/>
                    <a:p>
                      <a:pPr algn="l"/>
                      <a:r>
                        <a:rPr lang="en-US" sz="1400" b="1" dirty="0" smtClean="0"/>
                        <a:t>Inappropriate</a:t>
                      </a:r>
                      <a:r>
                        <a:rPr lang="en-US" sz="1400" b="1" baseline="0" dirty="0" smtClean="0"/>
                        <a:t> code</a:t>
                      </a:r>
                      <a:endParaRPr lang="en-US" sz="1400" b="1" dirty="0" smtClean="0"/>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0</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2</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0</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0</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r>
                        <a:rPr lang="en-US" sz="1400" dirty="0" smtClean="0"/>
                        <a:t>33</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63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45</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17</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dirty="0" smtClean="0"/>
                        <a:t>83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r>
                        <a:rPr lang="en-US" sz="1400" dirty="0" smtClean="0"/>
                        <a:t>38</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9"/>
                  </a:ext>
                </a:extLst>
              </a:tr>
              <a:tr h="228600">
                <a:tc>
                  <a:txBody>
                    <a:bodyPr/>
                    <a:lstStyle/>
                    <a:p>
                      <a:pPr algn="l"/>
                      <a:r>
                        <a:rPr lang="en-US" sz="1400" b="1" dirty="0" smtClean="0"/>
                        <a:t>Miscellaneous</a:t>
                      </a:r>
                    </a:p>
                  </a:txBody>
                  <a:tcPr marL="45720" marR="45720" marT="0" marB="0">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63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79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29</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53</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37</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noFill/>
                  </a:tcPr>
                </a:tc>
                <a:tc>
                  <a:txBody>
                    <a:bodyPr/>
                    <a:lstStyle/>
                    <a:p>
                      <a:pPr algn="l"/>
                      <a:r>
                        <a:rPr lang="en-US" sz="1400" dirty="0" smtClean="0"/>
                        <a:t>100</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61</a:t>
                      </a:r>
                      <a:endParaRPr lang="en-US" sz="1400" dirty="0"/>
                    </a:p>
                  </a:txBody>
                  <a:tcPr marL="45720" marR="45720" marT="0" marB="0">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noFill/>
                  </a:tcPr>
                </a:tc>
                <a:tc>
                  <a:txBody>
                    <a:bodyPr/>
                    <a:lstStyle/>
                    <a:p>
                      <a:pPr algn="l"/>
                      <a:r>
                        <a:rPr lang="en-US" sz="1400" dirty="0" smtClean="0"/>
                        <a:t>83</a:t>
                      </a:r>
                      <a:endParaRPr lang="en-US" sz="1400" dirty="0"/>
                    </a:p>
                  </a:txBody>
                  <a:tcPr marL="45720" marR="45720" marT="0" marB="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lumMod val="60000"/>
                        <a:lumOff val="40000"/>
                      </a:schemeClr>
                    </a:solidFill>
                  </a:tcPr>
                </a:tc>
                <a:tc>
                  <a:txBody>
                    <a:bodyPr/>
                    <a:lstStyle/>
                    <a:p>
                      <a:pPr algn="l"/>
                      <a:r>
                        <a:rPr lang="en-US" sz="1400" dirty="0" smtClean="0"/>
                        <a:t>49</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noFill/>
                  </a:tcPr>
                </a:tc>
                <a:tc>
                  <a:txBody>
                    <a:bodyPr/>
                    <a:lstStyle/>
                    <a:p>
                      <a:pPr algn="l"/>
                      <a:r>
                        <a:rPr lang="en-US" sz="1400" dirty="0" smtClean="0"/>
                        <a:t>63</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63</a:t>
                      </a:r>
                      <a:endParaRPr lang="en-US" sz="1400" dirty="0"/>
                    </a:p>
                  </a:txBody>
                  <a:tcPr marL="45720" marR="45720" marT="0" marB="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71</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smtClean="0"/>
                        <a:t>67</a:t>
                      </a:r>
                      <a:endParaRPr lang="en-US" sz="1400" dirty="0"/>
                    </a:p>
                  </a:txBody>
                  <a:tcPr marL="45720" marR="45720" marT="0" marB="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26389">
                <a:tc>
                  <a:txBody>
                    <a:bodyPr/>
                    <a:lstStyle/>
                    <a:p>
                      <a:pPr algn="l"/>
                      <a:r>
                        <a:rPr lang="en-US" sz="1400" b="1" dirty="0" smtClean="0"/>
                        <a:t>AVERAGE (Unweighted)</a:t>
                      </a:r>
                    </a:p>
                  </a:txBody>
                  <a:tcPr marL="45720" marR="45720" marT="0" marB="0">
                    <a:lnR w="12700"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400" dirty="0" smtClean="0"/>
                        <a:t>79</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89</a:t>
                      </a:r>
                      <a:endParaRPr lang="en-US" sz="1400" dirty="0"/>
                    </a:p>
                  </a:txBody>
                  <a:tcPr marL="45720" marR="45720" marT="0" marB="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n-US" sz="1400" dirty="0" smtClean="0"/>
                        <a:t>44</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algn="l"/>
                      <a:r>
                        <a:rPr lang="en-US" sz="1400" dirty="0" smtClean="0"/>
                        <a:t>95</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algn="l"/>
                      <a:r>
                        <a:rPr lang="en-US" sz="1400" dirty="0" smtClean="0"/>
                        <a:t>65</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51</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algn="l"/>
                      <a:r>
                        <a:rPr lang="en-US" sz="1400" dirty="0" smtClean="0"/>
                        <a:t>93</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algn="l"/>
                      <a:r>
                        <a:rPr lang="en-US" sz="1400" dirty="0" smtClean="0"/>
                        <a:t>69</a:t>
                      </a:r>
                      <a:endParaRPr lang="en-US" sz="1400" dirty="0"/>
                    </a:p>
                  </a:txBody>
                  <a:tcPr marL="45720" marR="45720"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noFill/>
                  </a:tcPr>
                </a:tc>
                <a:tc>
                  <a:txBody>
                    <a:bodyPr/>
                    <a:lstStyle/>
                    <a:p>
                      <a:pPr algn="l"/>
                      <a:r>
                        <a:rPr lang="en-US" sz="1400" dirty="0" smtClean="0"/>
                        <a:t>61</a:t>
                      </a:r>
                      <a:endParaRPr lang="en-US" sz="1400" dirty="0"/>
                    </a:p>
                  </a:txBody>
                  <a:tcPr marL="45720" marR="45720"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algn="l"/>
                      <a:r>
                        <a:rPr lang="en-US" sz="1400" dirty="0" smtClean="0"/>
                        <a:t>59</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algn="l"/>
                      <a:r>
                        <a:rPr lang="en-US" sz="1400" dirty="0" smtClean="0"/>
                        <a:t>60</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lang="en-US" sz="1400" dirty="0" smtClean="0"/>
                        <a:t>52</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lang="en-US" sz="1400" dirty="0" smtClean="0"/>
                        <a:t>74</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lang="en-US" sz="1400" dirty="0" smtClean="0"/>
                        <a:t>62</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26389">
                <a:tc>
                  <a:txBody>
                    <a:bodyPr/>
                    <a:lstStyle/>
                    <a:p>
                      <a:pPr algn="l"/>
                      <a:r>
                        <a:rPr lang="en-US" sz="1400" b="1" dirty="0" smtClean="0"/>
                        <a:t>AVERAGE (Weighted)</a:t>
                      </a:r>
                    </a:p>
                  </a:txBody>
                  <a:tcPr marL="45720" marR="45720" marT="0" marB="0">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400" dirty="0" smtClean="0"/>
                        <a:t>82</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100</a:t>
                      </a:r>
                      <a:endParaRPr lang="en-US" sz="1400" dirty="0"/>
                    </a:p>
                  </a:txBody>
                  <a:tcPr marL="45720" marR="45720" marT="0" marB="0">
                    <a:lnL w="3175"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en-US" sz="1400" dirty="0" smtClean="0"/>
                        <a:t>91</a:t>
                      </a:r>
                      <a:endParaRPr lang="en-US" sz="1400" dirty="0"/>
                    </a:p>
                  </a:txBody>
                  <a:tcPr marL="45720" marR="4572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n-US" sz="1400" dirty="0" smtClean="0"/>
                        <a:t>42</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97</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65</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47</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95</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67</a:t>
                      </a:r>
                      <a:endParaRPr lang="en-US" sz="1400" dirty="0"/>
                    </a:p>
                  </a:txBody>
                  <a:tcPr marL="45720" marR="4572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noFill/>
                  </a:tcPr>
                </a:tc>
                <a:tc>
                  <a:txBody>
                    <a:bodyPr/>
                    <a:lstStyle/>
                    <a:p>
                      <a:pPr algn="l"/>
                      <a:r>
                        <a:rPr lang="en-US" sz="1400" dirty="0" smtClean="0"/>
                        <a:t>66</a:t>
                      </a:r>
                      <a:endParaRPr lang="en-US" sz="1400" dirty="0"/>
                    </a:p>
                  </a:txBody>
                  <a:tcPr marL="45720" marR="45720"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55</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60</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51</a:t>
                      </a:r>
                      <a:endParaRPr lang="en-US" sz="1400" dirty="0"/>
                    </a:p>
                  </a:txBody>
                  <a:tcPr marL="45720" marR="45720"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76</a:t>
                      </a:r>
                      <a:endParaRPr lang="en-US" sz="1400" dirty="0"/>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algn="l"/>
                      <a:r>
                        <a:rPr lang="en-US" sz="1400" dirty="0" smtClean="0"/>
                        <a:t>63</a:t>
                      </a:r>
                      <a:endParaRPr lang="en-US" sz="1400" dirty="0"/>
                    </a:p>
                  </a:txBody>
                  <a:tcPr marL="45720" marR="4572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11"/>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85824" y="5800056"/>
                <a:ext cx="9058175" cy="981744"/>
              </a:xfrm>
              <a:prstGeom prst="rect">
                <a:avLst/>
              </a:prstGeom>
              <a:noFill/>
            </p:spPr>
            <p:txBody>
              <a:bodyPr wrap="square" rtlCol="0">
                <a:spAutoFit/>
              </a:bodyPr>
              <a:lstStyle/>
              <a:p>
                <a:r>
                  <a:rPr lang="en-US" dirty="0" smtClean="0"/>
                  <a:t>DR: Percent of programs with defects where defects are reported</a:t>
                </a:r>
              </a:p>
              <a:p>
                <a:r>
                  <a:rPr lang="en-US" dirty="0" smtClean="0"/>
                  <a:t>FPR: Percent of programs without defects, with defects incorrectly reported; </a:t>
                </a:r>
                <a:r>
                  <a:rPr lang="en-US" u="sng" dirty="0" smtClean="0">
                    <a:latin typeface="Cambria Math" panose="02040503050406030204" pitchFamily="18" charset="0"/>
                    <a:ea typeface="Cambria Math" panose="02040503050406030204" pitchFamily="18" charset="0"/>
                  </a:rPr>
                  <a:t>FPR</a:t>
                </a:r>
                <a:r>
                  <a:rPr lang="en-US" dirty="0" smtClean="0">
                    <a:latin typeface="Cambria Math" panose="02040503050406030204" pitchFamily="18" charset="0"/>
                    <a:ea typeface="Cambria Math" panose="02040503050406030204" pitchFamily="18" charset="0"/>
                  </a:rPr>
                  <a:t> = 100 - FPR</a:t>
                </a:r>
              </a:p>
              <a:p>
                <a:r>
                  <a:rPr lang="en-US" dirty="0" smtClean="0"/>
                  <a:t>PM: Productivity metric: </a:t>
                </a:r>
                <a14:m>
                  <m:oMath xmlns:m="http://schemas.openxmlformats.org/officeDocument/2006/math">
                    <m:rad>
                      <m:radPr>
                        <m:degHide m:val="on"/>
                        <m:ctrlPr>
                          <a:rPr lang="en-US" b="0" i="1" smtClean="0">
                            <a:latin typeface="Cambria Math" panose="02040503050406030204" pitchFamily="18" charset="0"/>
                            <a:ea typeface="Cambria Math" panose="02040503050406030204" pitchFamily="18" charset="0"/>
                          </a:rPr>
                        </m:ctrlPr>
                      </m:radPr>
                      <m:deg/>
                      <m:e>
                        <m:r>
                          <m:rPr>
                            <m:sty m:val="p"/>
                          </m:rPr>
                          <a:rPr lang="en-US" b="0" i="0" smtClean="0">
                            <a:latin typeface="Cambria Math" panose="02040503050406030204" pitchFamily="18" charset="0"/>
                            <a:ea typeface="Cambria Math" panose="02040503050406030204" pitchFamily="18" charset="0"/>
                          </a:rPr>
                          <m:t>DR</m:t>
                        </m:r>
                        <m:r>
                          <a:rPr lang="en-US" b="0" i="0" smtClean="0">
                            <a:latin typeface="Cambria Math" panose="02040503050406030204" pitchFamily="18" charset="0"/>
                            <a:ea typeface="Cambria Math" panose="02040503050406030204" pitchFamily="18" charset="0"/>
                          </a:rPr>
                          <m:t>×(100−</m:t>
                        </m:r>
                        <m:r>
                          <m:rPr>
                            <m:sty m:val="p"/>
                          </m:rPr>
                          <a:rPr lang="en-US" b="0" i="0" smtClean="0">
                            <a:latin typeface="Cambria Math" panose="02040503050406030204" pitchFamily="18" charset="0"/>
                            <a:ea typeface="Cambria Math" panose="02040503050406030204" pitchFamily="18" charset="0"/>
                          </a:rPr>
                          <m:t>FPR</m:t>
                        </m:r>
                        <m:r>
                          <a:rPr lang="en-US" b="0" i="0" smtClean="0">
                            <a:latin typeface="Cambria Math" panose="02040503050406030204" pitchFamily="18" charset="0"/>
                            <a:ea typeface="Cambria Math" panose="02040503050406030204" pitchFamily="18" charset="0"/>
                          </a:rPr>
                          <m:t>)</m:t>
                        </m:r>
                      </m:e>
                    </m:rad>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5824" y="5800056"/>
                <a:ext cx="9058175" cy="981744"/>
              </a:xfrm>
              <a:prstGeom prst="rect">
                <a:avLst/>
              </a:prstGeom>
              <a:blipFill rotWithShape="0">
                <a:blip r:embed="rId2"/>
                <a:stretch>
                  <a:fillRect l="-538" t="-3086" r="-404" b="-7407"/>
                </a:stretch>
              </a:blipFill>
            </p:spPr>
            <p:txBody>
              <a:bodyPr/>
              <a:lstStyle/>
              <a:p>
                <a:r>
                  <a:rPr lang="en-US">
                    <a:noFill/>
                  </a:rPr>
                  <a:t> </a:t>
                </a:r>
              </a:p>
            </p:txBody>
          </p:sp>
        </mc:Fallback>
      </mc:AlternateContent>
      <p:sp>
        <p:nvSpPr>
          <p:cNvPr id="9" name="Title 1"/>
          <p:cNvSpPr>
            <a:spLocks noGrp="1"/>
          </p:cNvSpPr>
          <p:nvPr>
            <p:ph type="title"/>
          </p:nvPr>
        </p:nvSpPr>
        <p:spPr>
          <a:xfrm>
            <a:off x="228600" y="131835"/>
            <a:ext cx="8686799" cy="1252728"/>
          </a:xfrm>
        </p:spPr>
        <p:txBody>
          <a:bodyPr>
            <a:normAutofit fontScale="90000"/>
          </a:bodyPr>
          <a:lstStyle/>
          <a:p>
            <a:r>
              <a:rPr lang="en-US" dirty="0" smtClean="0"/>
              <a:t>RV-Match on Toyota ITC </a:t>
            </a:r>
            <a:r>
              <a:rPr lang="en-US" dirty="0"/>
              <a:t>Benchmark</a:t>
            </a:r>
            <a:br>
              <a:rPr lang="en-US" dirty="0"/>
            </a:br>
            <a:r>
              <a:rPr lang="en-US" dirty="0" smtClean="0"/>
              <a:t>- </a:t>
            </a:r>
            <a:r>
              <a:rPr lang="en-US" sz="4000" dirty="0" smtClean="0"/>
              <a:t>Comparison with Other Analysis Tools -</a:t>
            </a:r>
            <a:endParaRPr lang="en-US" dirty="0"/>
          </a:p>
        </p:txBody>
      </p:sp>
      <p:grpSp>
        <p:nvGrpSpPr>
          <p:cNvPr id="3" name="Group 2"/>
          <p:cNvGrpSpPr/>
          <p:nvPr/>
        </p:nvGrpSpPr>
        <p:grpSpPr>
          <a:xfrm>
            <a:off x="3027554" y="5582385"/>
            <a:ext cx="3536797" cy="252254"/>
            <a:chOff x="2775759" y="5582385"/>
            <a:chExt cx="3536797" cy="252254"/>
          </a:xfrm>
        </p:grpSpPr>
        <p:sp>
          <p:nvSpPr>
            <p:cNvPr id="10" name="Rectangle 9"/>
            <p:cNvSpPr/>
            <p:nvPr/>
          </p:nvSpPr>
          <p:spPr>
            <a:xfrm>
              <a:off x="5693720" y="5582385"/>
              <a:ext cx="618836" cy="2420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75759" y="5582385"/>
              <a:ext cx="455343" cy="252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786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52400"/>
            <a:ext cx="8763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1134565"/>
            <a:ext cx="7010400" cy="826530"/>
          </a:xfrm>
        </p:spPr>
        <p:txBody>
          <a:bodyPr/>
          <a:lstStyle/>
          <a:p>
            <a:r>
              <a:rPr lang="en-US" b="0" dirty="0" smtClean="0">
                <a:solidFill>
                  <a:schemeClr val="tx1"/>
                </a:solidFill>
              </a:rPr>
              <a:t>RV-Match on SV-Comp</a:t>
            </a:r>
            <a:endParaRPr lang="en-US" b="0" dirty="0">
              <a:solidFill>
                <a:schemeClr val="tx1"/>
              </a:solidFill>
            </a:endParaRPr>
          </a:p>
        </p:txBody>
      </p:sp>
      <p:sp>
        <p:nvSpPr>
          <p:cNvPr id="3" name="Content Placeholder 2"/>
          <p:cNvSpPr>
            <a:spLocks noGrp="1"/>
          </p:cNvSpPr>
          <p:nvPr>
            <p:ph idx="1"/>
          </p:nvPr>
        </p:nvSpPr>
        <p:spPr>
          <a:xfrm>
            <a:off x="228600" y="2070101"/>
            <a:ext cx="8763000" cy="4635499"/>
          </a:xfrm>
        </p:spPr>
        <p:txBody>
          <a:bodyPr>
            <a:normAutofit/>
          </a:bodyPr>
          <a:lstStyle/>
          <a:p>
            <a:r>
              <a:rPr lang="en-US" sz="2800" dirty="0" smtClean="0"/>
              <a:t>We had a tutorial at ETAPS’16 Congress.  </a:t>
            </a:r>
            <a:r>
              <a:rPr lang="en-US" sz="2800" dirty="0"/>
              <a:t>W</a:t>
            </a:r>
            <a:r>
              <a:rPr lang="en-US" sz="2800" dirty="0" smtClean="0"/>
              <a:t>e heard colleagues at ETAPS’16 complaining that some of the </a:t>
            </a:r>
            <a:r>
              <a:rPr lang="en-US" sz="2800" i="1" dirty="0" smtClean="0"/>
              <a:t>correct</a:t>
            </a:r>
            <a:r>
              <a:rPr lang="en-US" sz="2800" dirty="0" smtClean="0"/>
              <a:t> SV-Comp benchmark programs are undefined</a:t>
            </a:r>
          </a:p>
          <a:p>
            <a:pPr lvl="1"/>
            <a:r>
              <a:rPr lang="en-US" sz="2400" dirty="0" smtClean="0"/>
              <a:t>SV-Comp = benchmark for evaluating C program verifiers</a:t>
            </a:r>
          </a:p>
          <a:p>
            <a:pPr lvl="1"/>
            <a:r>
              <a:rPr lang="en-US" sz="2400" dirty="0" smtClean="0"/>
              <a:t>Annual competition of program verification</a:t>
            </a:r>
          </a:p>
          <a:p>
            <a:r>
              <a:rPr lang="en-US" sz="2800" dirty="0" smtClean="0"/>
              <a:t>So we run the correct SV-Comp programs with </a:t>
            </a:r>
            <a:r>
              <a:rPr lang="en-US" sz="2800" dirty="0" err="1" smtClean="0"/>
              <a:t>kcc</a:t>
            </a:r>
            <a:endParaRPr lang="en-US" sz="2800" dirty="0" smtClean="0"/>
          </a:p>
          <a:p>
            <a:r>
              <a:rPr lang="en-US" sz="2800" dirty="0" smtClean="0"/>
              <a:t>Unexpected results</a:t>
            </a:r>
          </a:p>
          <a:p>
            <a:pPr lvl="1"/>
            <a:r>
              <a:rPr lang="en-US" sz="2400" dirty="0" smtClean="0"/>
              <a:t>Out of 1346 “correct programs”, 188 (14%) were undefined, that is, wrong!  So most program verifiers these days prove wrong programs correct. Think about it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7815" y="0"/>
            <a:ext cx="9136185" cy="1006994"/>
          </a:xfrm>
          <a:prstGeom prst="rect">
            <a:avLst/>
          </a:prstGeom>
        </p:spPr>
      </p:pic>
      <p:pic>
        <p:nvPicPr>
          <p:cNvPr id="1026" name="Picture 2" descr="Image result for new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4" y="1012370"/>
            <a:ext cx="1328616" cy="118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162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RV-Match Error Reports</a:t>
            </a:r>
            <a:endParaRPr lang="en-US" dirty="0"/>
          </a:p>
        </p:txBody>
      </p:sp>
      <p:sp>
        <p:nvSpPr>
          <p:cNvPr id="3" name="Content Placeholder 2"/>
          <p:cNvSpPr>
            <a:spLocks noGrp="1"/>
          </p:cNvSpPr>
          <p:nvPr>
            <p:ph idx="1"/>
          </p:nvPr>
        </p:nvSpPr>
        <p:spPr>
          <a:xfrm>
            <a:off x="1066800" y="5507990"/>
            <a:ext cx="6477000" cy="1121410"/>
          </a:xfrm>
        </p:spPr>
        <p:txBody>
          <a:bodyPr>
            <a:normAutofit/>
          </a:bodyPr>
          <a:lstStyle/>
          <a:p>
            <a:pPr marL="118872" indent="0">
              <a:buNone/>
            </a:pPr>
            <a:r>
              <a:rPr lang="en-US" dirty="0" smtClean="0"/>
              <a:t>…</a:t>
            </a:r>
          </a:p>
          <a:p>
            <a:pPr marL="118872" indent="0">
              <a:buNone/>
            </a:pPr>
            <a:r>
              <a:rPr lang="en-US" dirty="0" smtClean="0"/>
              <a:t>~200 different error reports</a:t>
            </a:r>
            <a:endParaRPr lang="en-US" dirty="0"/>
          </a:p>
        </p:txBody>
      </p:sp>
      <p:pic>
        <p:nvPicPr>
          <p:cNvPr id="5" name="Picture 4"/>
          <p:cNvPicPr>
            <a:picLocks noChangeAspect="1"/>
          </p:cNvPicPr>
          <p:nvPr/>
        </p:nvPicPr>
        <p:blipFill>
          <a:blip r:embed="rId2"/>
          <a:stretch>
            <a:fillRect/>
          </a:stretch>
        </p:blipFill>
        <p:spPr>
          <a:xfrm>
            <a:off x="114300" y="1612899"/>
            <a:ext cx="7810500" cy="4230688"/>
          </a:xfrm>
          <a:prstGeom prst="rect">
            <a:avLst/>
          </a:prstGeom>
        </p:spPr>
      </p:pic>
    </p:spTree>
    <p:extLst>
      <p:ext uri="{BB962C8B-B14F-4D97-AF65-F5344CB8AC3E}">
        <p14:creationId xmlns:p14="http://schemas.microsoft.com/office/powerpoint/2010/main" val="29930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RV-Predict</a:t>
            </a:r>
            <a:endParaRPr lang="en-US" dirty="0"/>
          </a:p>
        </p:txBody>
      </p:sp>
      <p:sp>
        <p:nvSpPr>
          <p:cNvPr id="5" name="Subtitle 4"/>
          <p:cNvSpPr>
            <a:spLocks noGrp="1"/>
          </p:cNvSpPr>
          <p:nvPr>
            <p:ph type="subTitle" idx="1"/>
          </p:nvPr>
        </p:nvSpPr>
        <p:spPr/>
        <p:txBody>
          <a:bodyPr/>
          <a:lstStyle/>
          <a:p>
            <a:r>
              <a:rPr lang="en-US" dirty="0" smtClean="0"/>
              <a:t>Predicting </a:t>
            </a:r>
            <a:r>
              <a:rPr lang="en-US" dirty="0"/>
              <a:t>C</a:t>
            </a:r>
            <a:r>
              <a:rPr lang="en-US" dirty="0" smtClean="0"/>
              <a:t>oncurrency Errors from Correct Executions without false alarms</a:t>
            </a:r>
            <a:endParaRPr lang="en-US" dirty="0"/>
          </a:p>
        </p:txBody>
      </p:sp>
    </p:spTree>
    <p:extLst>
      <p:ext uri="{BB962C8B-B14F-4D97-AF65-F5344CB8AC3E}">
        <p14:creationId xmlns:p14="http://schemas.microsoft.com/office/powerpoint/2010/main" val="3087645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419600"/>
            <a:ext cx="7848600" cy="1169551"/>
          </a:xfrm>
          <a:prstGeom prst="rect">
            <a:avLst/>
          </a:prstGeom>
          <a:solidFill>
            <a:schemeClr val="tx1"/>
          </a:solidFill>
        </p:spPr>
        <p:txBody>
          <a:bodyPr wrap="square">
            <a:spAutoFit/>
          </a:bodyPr>
          <a:lstStyle/>
          <a:p>
            <a:r>
              <a:rPr lang="en-US" sz="1000" dirty="0">
                <a:solidFill>
                  <a:schemeClr val="bg1"/>
                </a:solidFill>
                <a:latin typeface="Courier New" panose="02070309020205020404" pitchFamily="49" charset="0"/>
                <a:cs typeface="Courier New" panose="02070309020205020404" pitchFamily="49" charset="0"/>
              </a:rPr>
              <a:t>-------------------------------------------------------</a:t>
            </a:r>
          </a:p>
          <a:p>
            <a:r>
              <a:rPr lang="en-US" sz="1000" dirty="0">
                <a:solidFill>
                  <a:schemeClr val="bg1"/>
                </a:solidFill>
                <a:latin typeface="Courier New" panose="02070309020205020404" pitchFamily="49" charset="0"/>
                <a:cs typeface="Courier New" panose="02070309020205020404" pitchFamily="49" charset="0"/>
              </a:rPr>
              <a:t> T E S T S</a:t>
            </a:r>
          </a:p>
          <a:p>
            <a:r>
              <a:rPr lang="en-US" sz="1000" dirty="0" smtClean="0">
                <a:solidFill>
                  <a:schemeClr val="bg1"/>
                </a:solidFill>
                <a:latin typeface="Courier New" panose="02070309020205020404" pitchFamily="49" charset="0"/>
                <a:cs typeface="Courier New" panose="02070309020205020404" pitchFamily="49" charset="0"/>
              </a:rPr>
              <a:t>-------------------------------------------------------</a:t>
            </a:r>
            <a:endParaRPr lang="en-US" sz="1000" dirty="0">
              <a:solidFill>
                <a:schemeClr val="bg1"/>
              </a:solidFill>
              <a:latin typeface="Courier New" panose="02070309020205020404" pitchFamily="49" charset="0"/>
              <a:cs typeface="Courier New" panose="02070309020205020404" pitchFamily="49" charset="0"/>
            </a:endParaRPr>
          </a:p>
          <a:p>
            <a:r>
              <a:rPr lang="en-US" sz="1000" dirty="0">
                <a:solidFill>
                  <a:schemeClr val="bg1"/>
                </a:solidFill>
                <a:latin typeface="Courier New" panose="02070309020205020404" pitchFamily="49" charset="0"/>
                <a:cs typeface="Courier New" panose="02070309020205020404" pitchFamily="49" charset="0"/>
              </a:rPr>
              <a:t>Results </a:t>
            </a:r>
            <a:r>
              <a:rPr lang="en-US" sz="1000" dirty="0" smtClean="0">
                <a:solidFill>
                  <a:schemeClr val="bg1"/>
                </a:solidFill>
                <a:latin typeface="Courier New" panose="02070309020205020404" pitchFamily="49" charset="0"/>
                <a:cs typeface="Courier New" panose="02070309020205020404" pitchFamily="49" charset="0"/>
              </a:rPr>
              <a:t>:</a:t>
            </a:r>
            <a:endParaRPr lang="en-US" sz="1000" dirty="0">
              <a:solidFill>
                <a:schemeClr val="bg1"/>
              </a:solidFill>
              <a:latin typeface="Courier New" panose="02070309020205020404" pitchFamily="49" charset="0"/>
              <a:cs typeface="Courier New" panose="02070309020205020404" pitchFamily="49" charset="0"/>
            </a:endParaRPr>
          </a:p>
          <a:p>
            <a:r>
              <a:rPr lang="en-US" sz="1000" dirty="0">
                <a:solidFill>
                  <a:schemeClr val="bg1"/>
                </a:solidFill>
                <a:latin typeface="Courier New" panose="02070309020205020404" pitchFamily="49" charset="0"/>
                <a:cs typeface="Courier New" panose="02070309020205020404" pitchFamily="49" charset="0"/>
              </a:rPr>
              <a:t>Tests run: 0, Failures: 0, Errors: 0, Skipped: </a:t>
            </a:r>
            <a:r>
              <a:rPr lang="en-US" sz="1000" dirty="0" smtClean="0">
                <a:solidFill>
                  <a:schemeClr val="bg1"/>
                </a:solidFill>
                <a:latin typeface="Courier New" panose="02070309020205020404" pitchFamily="49" charset="0"/>
                <a:cs typeface="Courier New" panose="02070309020205020404" pitchFamily="49" charset="0"/>
              </a:rPr>
              <a:t>0</a:t>
            </a:r>
          </a:p>
          <a:p>
            <a:r>
              <a:rPr lang="en-US" sz="1000" dirty="0" smtClean="0">
                <a:solidFill>
                  <a:schemeClr val="bg1"/>
                </a:solidFill>
                <a:latin typeface="Courier New" panose="02070309020205020404" pitchFamily="49" charset="0"/>
                <a:cs typeface="Courier New" panose="02070309020205020404" pitchFamily="49" charset="0"/>
              </a:rPr>
              <a:t>...</a:t>
            </a:r>
          </a:p>
          <a:p>
            <a:r>
              <a:rPr lang="en-US" sz="1000" dirty="0" smtClean="0">
                <a:solidFill>
                  <a:schemeClr val="bg1"/>
                </a:solidFill>
                <a:latin typeface="Courier New" panose="02070309020205020404" pitchFamily="49" charset="0"/>
                <a:cs typeface="Courier New" panose="02070309020205020404" pitchFamily="49" charset="0"/>
              </a:rPr>
              <a:t>...</a:t>
            </a:r>
            <a:endParaRPr lang="en-US" sz="1000" dirty="0">
              <a:solidFill>
                <a:schemeClr val="bg1"/>
              </a:solidFill>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normAutofit/>
          </a:bodyPr>
          <a:lstStyle/>
          <a:p>
            <a:r>
              <a:rPr lang="en-US" dirty="0" smtClean="0"/>
              <a:t>RV-Predict Overview </a:t>
            </a:r>
            <a:endParaRPr lang="en-US" dirty="0"/>
          </a:p>
        </p:txBody>
      </p:sp>
      <p:sp>
        <p:nvSpPr>
          <p:cNvPr id="10" name="TextBox 9"/>
          <p:cNvSpPr txBox="1"/>
          <p:nvPr/>
        </p:nvSpPr>
        <p:spPr>
          <a:xfrm>
            <a:off x="115995" y="1512516"/>
            <a:ext cx="4333238" cy="523220"/>
          </a:xfrm>
          <a:prstGeom prst="rect">
            <a:avLst/>
          </a:prstGeom>
          <a:noFill/>
        </p:spPr>
        <p:txBody>
          <a:bodyPr wrap="none" rtlCol="0">
            <a:spAutoFit/>
          </a:bodyPr>
          <a:lstStyle/>
          <a:p>
            <a:r>
              <a:rPr lang="en-US" sz="2800" u="sng" dirty="0" smtClean="0"/>
              <a:t>Tomcat </a:t>
            </a:r>
            <a:r>
              <a:rPr lang="en-US" sz="2800" u="sng" dirty="0"/>
              <a:t>(OutputBuffer.java) </a:t>
            </a:r>
          </a:p>
        </p:txBody>
      </p:sp>
      <p:sp>
        <p:nvSpPr>
          <p:cNvPr id="7" name="TextBox 6"/>
          <p:cNvSpPr txBox="1"/>
          <p:nvPr/>
        </p:nvSpPr>
        <p:spPr>
          <a:xfrm>
            <a:off x="349696" y="1998782"/>
            <a:ext cx="367408" cy="369332"/>
          </a:xfrm>
          <a:prstGeom prst="rect">
            <a:avLst/>
          </a:prstGeom>
          <a:noFill/>
        </p:spPr>
        <p:txBody>
          <a:bodyPr wrap="none" rtlCol="0">
            <a:spAutoFit/>
          </a:bodyPr>
          <a:lstStyle/>
          <a:p>
            <a:r>
              <a:rPr lang="en-US" dirty="0" smtClean="0"/>
              <a:t>…</a:t>
            </a:r>
            <a:endParaRPr lang="en-US" dirty="0"/>
          </a:p>
        </p:txBody>
      </p:sp>
      <p:sp>
        <p:nvSpPr>
          <p:cNvPr id="3" name="Rounded Rectangle 2"/>
          <p:cNvSpPr/>
          <p:nvPr/>
        </p:nvSpPr>
        <p:spPr>
          <a:xfrm>
            <a:off x="4277600" y="1553414"/>
            <a:ext cx="4790200" cy="2836214"/>
          </a:xfrm>
          <a:prstGeom prst="round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Automatically detect the rarest and most difficult data races in your </a:t>
            </a:r>
            <a:r>
              <a:rPr lang="en-US" dirty="0" smtClean="0">
                <a:solidFill>
                  <a:schemeClr val="tx1"/>
                </a:solidFill>
              </a:rPr>
              <a:t>Java/C </a:t>
            </a:r>
            <a:r>
              <a:rPr lang="en-US" dirty="0">
                <a:solidFill>
                  <a:schemeClr val="tx1"/>
                </a:solidFill>
              </a:rPr>
              <a:t>code, saving on development </a:t>
            </a:r>
            <a:r>
              <a:rPr lang="en-US" dirty="0" smtClean="0">
                <a:solidFill>
                  <a:schemeClr val="tx1"/>
                </a:solidFill>
              </a:rPr>
              <a:t>effort </a:t>
            </a:r>
            <a:r>
              <a:rPr lang="en-US" dirty="0">
                <a:solidFill>
                  <a:schemeClr val="tx1"/>
                </a:solidFill>
              </a:rPr>
              <a:t>with the most precise race finder available.  </a:t>
            </a:r>
            <a:r>
              <a:rPr lang="en-US" b="1" dirty="0" smtClean="0">
                <a:solidFill>
                  <a:schemeClr val="tx1"/>
                </a:solidFill>
              </a:rPr>
              <a:t>RV-Predict</a:t>
            </a:r>
            <a:r>
              <a:rPr lang="en-US" b="1" dirty="0">
                <a:solidFill>
                  <a:schemeClr val="tx1"/>
                </a:solidFill>
              </a:rPr>
              <a:t> </a:t>
            </a:r>
            <a:r>
              <a:rPr lang="en-US" dirty="0">
                <a:solidFill>
                  <a:schemeClr val="tx1"/>
                </a:solidFill>
              </a:rPr>
              <a:t>gives </a:t>
            </a:r>
            <a:r>
              <a:rPr lang="en-US" dirty="0" smtClean="0">
                <a:solidFill>
                  <a:schemeClr val="tx1"/>
                </a:solidFill>
              </a:rPr>
              <a:t>you</a:t>
            </a:r>
            <a:r>
              <a:rPr lang="en-US" b="1" dirty="0" smtClean="0">
                <a:solidFill>
                  <a:schemeClr val="tx1"/>
                </a:solidFill>
              </a:rPr>
              <a:t>:</a:t>
            </a:r>
          </a:p>
          <a:p>
            <a:pPr marL="285750" indent="-285750">
              <a:buFont typeface="Arial" panose="020B0604020202020204" pitchFamily="34" charset="0"/>
              <a:buChar char="•"/>
            </a:pPr>
            <a:r>
              <a:rPr lang="en-US" dirty="0">
                <a:solidFill>
                  <a:schemeClr val="tx1"/>
                </a:solidFill>
              </a:rPr>
              <a:t>an automatic debugger for subtle </a:t>
            </a:r>
            <a:r>
              <a:rPr lang="en-US" dirty="0" smtClean="0">
                <a:solidFill>
                  <a:schemeClr val="tx1"/>
                </a:solidFill>
              </a:rPr>
              <a:t>Java/C </a:t>
            </a:r>
            <a:r>
              <a:rPr lang="en-US" dirty="0">
                <a:solidFill>
                  <a:schemeClr val="tx1"/>
                </a:solidFill>
              </a:rPr>
              <a:t>data races with no false </a:t>
            </a:r>
            <a:r>
              <a:rPr lang="en-US" dirty="0" smtClean="0">
                <a:solidFill>
                  <a:schemeClr val="tx1"/>
                </a:solidFill>
              </a:rPr>
              <a:t>positives </a:t>
            </a:r>
          </a:p>
          <a:p>
            <a:pPr marL="285750" indent="-285750">
              <a:buFont typeface="Arial" panose="020B0604020202020204" pitchFamily="34" charset="0"/>
              <a:buChar char="•"/>
            </a:pPr>
            <a:r>
              <a:rPr lang="en-US" dirty="0" smtClean="0">
                <a:solidFill>
                  <a:schemeClr val="tx1"/>
                </a:solidFill>
              </a:rPr>
              <a:t>seamless </a:t>
            </a:r>
            <a:r>
              <a:rPr lang="en-US" dirty="0">
                <a:solidFill>
                  <a:schemeClr val="tx1"/>
                </a:solidFill>
              </a:rPr>
              <a:t>integration with unit tests, build infrastructure, and continuous </a:t>
            </a:r>
            <a:r>
              <a:rPr lang="en-US" dirty="0" smtClean="0">
                <a:solidFill>
                  <a:schemeClr val="tx1"/>
                </a:solidFill>
              </a:rPr>
              <a:t>integration </a:t>
            </a:r>
          </a:p>
          <a:p>
            <a:pPr marL="285750" indent="-285750">
              <a:buFont typeface="Arial" panose="020B0604020202020204" pitchFamily="34" charset="0"/>
              <a:buChar char="•"/>
            </a:pPr>
            <a:r>
              <a:rPr lang="en-US" dirty="0" smtClean="0">
                <a:solidFill>
                  <a:schemeClr val="tx1"/>
                </a:solidFill>
                <a:hlinkClick r:id="rId2"/>
              </a:rPr>
              <a:t>a maximal detection algorithm</a:t>
            </a:r>
            <a:r>
              <a:rPr lang="en-US" dirty="0" smtClean="0">
                <a:solidFill>
                  <a:schemeClr val="tx1"/>
                </a:solidFill>
              </a:rPr>
              <a:t> that </a:t>
            </a:r>
            <a:r>
              <a:rPr lang="en-US" dirty="0">
                <a:solidFill>
                  <a:schemeClr val="tx1"/>
                </a:solidFill>
              </a:rPr>
              <a:t>finds more races than any sound dynamic tool</a:t>
            </a:r>
          </a:p>
        </p:txBody>
      </p:sp>
      <p:sp>
        <p:nvSpPr>
          <p:cNvPr id="11" name="Rectangle 3"/>
          <p:cNvSpPr>
            <a:spLocks noChangeArrowheads="1"/>
          </p:cNvSpPr>
          <p:nvPr/>
        </p:nvSpPr>
        <p:spPr bwMode="auto">
          <a:xfrm>
            <a:off x="533400" y="5560763"/>
            <a:ext cx="7848600" cy="1277273"/>
          </a:xfrm>
          <a:prstGeom prst="rect">
            <a:avLst/>
          </a:prstGeom>
          <a:solidFill>
            <a:schemeClr val="tx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ourier New" panose="02070309020205020404" pitchFamily="49" charset="0"/>
                <a:cs typeface="Courier New" panose="02070309020205020404" pitchFamily="49" charset="0"/>
              </a:rPr>
              <a:t>Data race on field java.util.</a:t>
            </a:r>
            <a:r>
              <a:rPr kumimoji="0" lang="en-US" altLang="en-US" sz="1100" b="0" i="0" u="none" strike="noStrike" cap="none" normalizeH="0" baseline="0" dirty="0" err="1" smtClean="0">
                <a:ln>
                  <a:noFill/>
                </a:ln>
                <a:solidFill>
                  <a:schemeClr val="bg1"/>
                </a:solidFill>
                <a:effectLst/>
                <a:latin typeface="Courier New" panose="02070309020205020404" pitchFamily="49" charset="0"/>
                <a:cs typeface="Courier New" panose="02070309020205020404" pitchFamily="49" charset="0"/>
              </a:rPr>
              <a:t>HashMap</a:t>
            </a:r>
            <a:r>
              <a:rPr kumimoji="0" lang="en-US" altLang="en-US" sz="1100" b="0" i="0" u="none" strike="noStrike" cap="none" normalizeH="0" baseline="0" dirty="0" smtClean="0">
                <a:ln>
                  <a:noFill/>
                </a:ln>
                <a:solidFill>
                  <a:schemeClr val="bg1"/>
                </a:solidFill>
                <a:effectLst/>
                <a:latin typeface="Courier New" panose="02070309020205020404" pitchFamily="49" charset="0"/>
                <a:cs typeface="Courier New" panose="02070309020205020404" pitchFamily="49" charset="0"/>
              </a:rPr>
              <a:t>.$state: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ourier New" panose="02070309020205020404" pitchFamily="49" charset="0"/>
                <a:cs typeface="Courier New" panose="02070309020205020404" pitchFamily="49" charset="0"/>
              </a:rPr>
              <a:t>{{{ Concurrent write in thread T83 (locks held: {Monitor@67298f15})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ourier New" panose="02070309020205020404" pitchFamily="49" charset="0"/>
                <a:cs typeface="Courier New" panose="02070309020205020404" pitchFamily="49" charset="0"/>
              </a:rPr>
              <a:t> ----&gt; at </a:t>
            </a:r>
            <a:r>
              <a:rPr kumimoji="0" lang="en-US" altLang="en-US" sz="1100" b="0" i="0" u="none" strike="noStrike" cap="none" normalizeH="0" baseline="0" dirty="0" err="1" smtClean="0">
                <a:ln>
                  <a:noFill/>
                </a:ln>
                <a:solidFill>
                  <a:schemeClr val="bg1"/>
                </a:solidFill>
                <a:effectLst/>
                <a:latin typeface="Courier New" panose="02070309020205020404" pitchFamily="49" charset="0"/>
                <a:cs typeface="Courier New" panose="02070309020205020404" pitchFamily="49" charset="0"/>
              </a:rPr>
              <a:t>org.apache.catalina.connector.OutputBuffer.clearEncoders</a:t>
            </a:r>
            <a:r>
              <a:rPr kumimoji="0" lang="en-US" altLang="en-US" sz="1100" b="0" i="0" u="none" strike="noStrike" cap="none" normalizeH="0" baseline="0" dirty="0" smtClean="0">
                <a:ln>
                  <a:noFill/>
                </a:ln>
                <a:solidFill>
                  <a:schemeClr val="bg1"/>
                </a:solidFill>
                <a:effectLst/>
                <a:latin typeface="Courier New" panose="02070309020205020404" pitchFamily="49" charset="0"/>
                <a:cs typeface="Courier New" panose="02070309020205020404" pitchFamily="49" charset="0"/>
              </a:rPr>
              <a:t>(OutputBuffer.java:255)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smtClean="0">
                <a:solidFill>
                  <a:schemeClr val="bg1"/>
                </a:solidFill>
                <a:latin typeface="Courier New" panose="02070309020205020404" pitchFamily="49" charset="0"/>
                <a:cs typeface="Courier New" panose="02070309020205020404" pitchFamily="49" charset="0"/>
              </a:rPr>
              <a:t>...</a:t>
            </a:r>
            <a:endParaRPr kumimoji="0" lang="en-US" altLang="en-US" sz="1100" b="0" i="0" u="none" strike="noStrike" cap="none" normalizeH="0" baseline="0" dirty="0" smtClean="0">
              <a:ln>
                <a:noFill/>
              </a:ln>
              <a:solidFill>
                <a:schemeClr val="bg1"/>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en-US" sz="1100" dirty="0">
                <a:solidFill>
                  <a:schemeClr val="bg1"/>
                </a:solidFill>
                <a:latin typeface="Courier New" panose="02070309020205020404" pitchFamily="49" charset="0"/>
                <a:cs typeface="Courier New" panose="02070309020205020404" pitchFamily="49" charset="0"/>
              </a:rPr>
              <a:t>Concurrent read in thread T61 (locks held: {}) </a:t>
            </a:r>
            <a:endParaRPr lang="en-US" altLang="en-US" sz="1100" dirty="0" smtClean="0">
              <a:solidFill>
                <a:schemeClr val="bg1"/>
              </a:solidFill>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en-US" altLang="en-US" sz="1100" dirty="0">
                <a:solidFill>
                  <a:schemeClr val="bg1"/>
                </a:solidFill>
                <a:latin typeface="Courier New" panose="02070309020205020404" pitchFamily="49" charset="0"/>
                <a:cs typeface="Courier New" panose="02070309020205020404" pitchFamily="49" charset="0"/>
              </a:rPr>
              <a:t> </a:t>
            </a:r>
            <a:r>
              <a:rPr lang="en-US" altLang="en-US" sz="1100" dirty="0" smtClean="0">
                <a:solidFill>
                  <a:schemeClr val="bg1"/>
                </a:solidFill>
                <a:latin typeface="Courier New" panose="02070309020205020404" pitchFamily="49" charset="0"/>
                <a:cs typeface="Courier New" panose="02070309020205020404" pitchFamily="49" charset="0"/>
              </a:rPr>
              <a:t>----&gt; </a:t>
            </a:r>
            <a:r>
              <a:rPr lang="en-US" altLang="en-US" sz="1100" dirty="0">
                <a:solidFill>
                  <a:schemeClr val="bg1"/>
                </a:solidFill>
                <a:latin typeface="Courier New" panose="02070309020205020404" pitchFamily="49" charset="0"/>
                <a:cs typeface="Courier New" panose="02070309020205020404" pitchFamily="49" charset="0"/>
              </a:rPr>
              <a:t>at </a:t>
            </a:r>
            <a:r>
              <a:rPr lang="en-US" altLang="en-US" sz="1100" dirty="0" err="1">
                <a:solidFill>
                  <a:schemeClr val="bg1"/>
                </a:solidFill>
                <a:latin typeface="Courier New" panose="02070309020205020404" pitchFamily="49" charset="0"/>
                <a:cs typeface="Courier New" panose="02070309020205020404" pitchFamily="49" charset="0"/>
              </a:rPr>
              <a:t>org.apache.catalina.connector.OutputBuffer.setConverter</a:t>
            </a:r>
            <a:r>
              <a:rPr lang="en-US" altLang="en-US" sz="1100" dirty="0">
                <a:solidFill>
                  <a:schemeClr val="bg1"/>
                </a:solidFill>
                <a:latin typeface="Courier New" panose="02070309020205020404" pitchFamily="49" charset="0"/>
                <a:cs typeface="Courier New" panose="02070309020205020404" pitchFamily="49" charset="0"/>
              </a:rPr>
              <a:t>(OutputBuffer.java:604)</a:t>
            </a:r>
            <a:r>
              <a:rPr lang="en-US" altLang="en-US" sz="800" dirty="0">
                <a:solidFill>
                  <a:schemeClr val="bg1"/>
                </a:solidFill>
              </a:rPr>
              <a:t> </a:t>
            </a:r>
            <a:r>
              <a:rPr lang="en-US" altLang="en-US" sz="1100" dirty="0" smtClean="0">
                <a:solidFill>
                  <a:schemeClr val="bg1"/>
                </a:solidFill>
                <a:latin typeface="Courier New" panose="02070309020205020404" pitchFamily="49" charset="0"/>
                <a:cs typeface="Courier New" panose="02070309020205020404" pitchFamily="49" charset="0"/>
              </a:rPr>
              <a:t>...</a:t>
            </a:r>
            <a:endParaRPr kumimoji="0" lang="en-US" altLang="en-US" sz="1100" b="0" i="0" u="none" strike="noStrike" cap="none" normalizeH="0" baseline="0" dirty="0" smtClean="0">
              <a:ln>
                <a:noFill/>
              </a:ln>
              <a:solidFill>
                <a:schemeClr val="bg1"/>
              </a:solidFill>
              <a:effectLst/>
              <a:latin typeface="Courier New" panose="02070309020205020404" pitchFamily="49" charset="0"/>
              <a:cs typeface="Courier New" panose="02070309020205020404" pitchFamily="49" charset="0"/>
            </a:endParaRPr>
          </a:p>
        </p:txBody>
      </p:sp>
      <p:sp>
        <p:nvSpPr>
          <p:cNvPr id="17" name="Rounded Rectangular Callout 16"/>
          <p:cNvSpPr/>
          <p:nvPr/>
        </p:nvSpPr>
        <p:spPr>
          <a:xfrm>
            <a:off x="2021416" y="3861593"/>
            <a:ext cx="2221189" cy="759879"/>
          </a:xfrm>
          <a:prstGeom prst="wedgeRoundRectCallout">
            <a:avLst>
              <a:gd name="adj1" fmla="val -27377"/>
              <a:gd name="adj2" fmla="val 108552"/>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Conventional testing approaches do not detect the data-race</a:t>
            </a:r>
            <a:endParaRPr lang="en-US" sz="1600" dirty="0">
              <a:solidFill>
                <a:schemeClr val="tx1"/>
              </a:solidFill>
            </a:endParaRPr>
          </a:p>
        </p:txBody>
      </p:sp>
      <p:sp>
        <p:nvSpPr>
          <p:cNvPr id="18" name="Rounded Rectangular Callout 17"/>
          <p:cNvSpPr/>
          <p:nvPr/>
        </p:nvSpPr>
        <p:spPr>
          <a:xfrm>
            <a:off x="4508421" y="4773761"/>
            <a:ext cx="2808312" cy="845363"/>
          </a:xfrm>
          <a:prstGeom prst="wedgeRoundRectCallout">
            <a:avLst>
              <a:gd name="adj1" fmla="val -158692"/>
              <a:gd name="adj2" fmla="val 45748"/>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RV-Predict precisely detects the data-race, and reports the relevant stack-traces</a:t>
            </a:r>
            <a:endParaRPr lang="en-US" sz="1600" dirty="0">
              <a:solidFill>
                <a:schemeClr val="tx1"/>
              </a:solidFill>
            </a:endParaRPr>
          </a:p>
        </p:txBody>
      </p:sp>
      <p:pic>
        <p:nvPicPr>
          <p:cNvPr id="15" name="Picture 14"/>
          <p:cNvPicPr>
            <a:picLocks noChangeAspect="1"/>
          </p:cNvPicPr>
          <p:nvPr/>
        </p:nvPicPr>
        <p:blipFill>
          <a:blip r:embed="rId3"/>
          <a:stretch>
            <a:fillRect/>
          </a:stretch>
        </p:blipFill>
        <p:spPr>
          <a:xfrm>
            <a:off x="358163" y="2337203"/>
            <a:ext cx="2171700" cy="590550"/>
          </a:xfrm>
          <a:prstGeom prst="rect">
            <a:avLst/>
          </a:prstGeom>
        </p:spPr>
      </p:pic>
      <p:sp>
        <p:nvSpPr>
          <p:cNvPr id="19" name="Right Arrow 18"/>
          <p:cNvSpPr/>
          <p:nvPr/>
        </p:nvSpPr>
        <p:spPr>
          <a:xfrm rot="10800000">
            <a:off x="2021417" y="2668325"/>
            <a:ext cx="75097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stretch>
            <a:fillRect/>
          </a:stretch>
        </p:blipFill>
        <p:spPr>
          <a:xfrm>
            <a:off x="184731" y="3183284"/>
            <a:ext cx="2266950" cy="200025"/>
          </a:xfrm>
          <a:prstGeom prst="rect">
            <a:avLst/>
          </a:prstGeom>
        </p:spPr>
      </p:pic>
      <p:sp>
        <p:nvSpPr>
          <p:cNvPr id="24" name="TextBox 23"/>
          <p:cNvSpPr txBox="1"/>
          <p:nvPr/>
        </p:nvSpPr>
        <p:spPr>
          <a:xfrm>
            <a:off x="608459" y="3231388"/>
            <a:ext cx="367408" cy="369332"/>
          </a:xfrm>
          <a:prstGeom prst="rect">
            <a:avLst/>
          </a:prstGeom>
          <a:noFill/>
        </p:spPr>
        <p:txBody>
          <a:bodyPr wrap="none" rtlCol="0">
            <a:spAutoFit/>
          </a:bodyPr>
          <a:lstStyle/>
          <a:p>
            <a:r>
              <a:rPr lang="en-US" dirty="0" smtClean="0"/>
              <a:t>…</a:t>
            </a:r>
            <a:endParaRPr lang="en-US" dirty="0"/>
          </a:p>
        </p:txBody>
      </p:sp>
      <p:pic>
        <p:nvPicPr>
          <p:cNvPr id="21" name="Picture 20"/>
          <p:cNvPicPr>
            <a:picLocks noChangeAspect="1"/>
          </p:cNvPicPr>
          <p:nvPr/>
        </p:nvPicPr>
        <p:blipFill>
          <a:blip r:embed="rId5"/>
          <a:stretch>
            <a:fillRect/>
          </a:stretch>
        </p:blipFill>
        <p:spPr>
          <a:xfrm>
            <a:off x="602191" y="3561875"/>
            <a:ext cx="2838450" cy="266700"/>
          </a:xfrm>
          <a:prstGeom prst="rect">
            <a:avLst/>
          </a:prstGeom>
        </p:spPr>
      </p:pic>
      <p:sp>
        <p:nvSpPr>
          <p:cNvPr id="26" name="TextBox 25"/>
          <p:cNvSpPr txBox="1"/>
          <p:nvPr/>
        </p:nvSpPr>
        <p:spPr>
          <a:xfrm>
            <a:off x="309620" y="2812755"/>
            <a:ext cx="367408" cy="369332"/>
          </a:xfrm>
          <a:prstGeom prst="rect">
            <a:avLst/>
          </a:prstGeom>
          <a:noFill/>
        </p:spPr>
        <p:txBody>
          <a:bodyPr wrap="none" rtlCol="0">
            <a:spAutoFit/>
          </a:bodyPr>
          <a:lstStyle/>
          <a:p>
            <a:r>
              <a:rPr lang="en-US" dirty="0" smtClean="0"/>
              <a:t>…</a:t>
            </a:r>
            <a:endParaRPr lang="en-US" dirty="0"/>
          </a:p>
        </p:txBody>
      </p:sp>
      <p:sp>
        <p:nvSpPr>
          <p:cNvPr id="27" name="Right Arrow 26"/>
          <p:cNvSpPr/>
          <p:nvPr/>
        </p:nvSpPr>
        <p:spPr>
          <a:xfrm rot="7234405">
            <a:off x="2251909" y="3187925"/>
            <a:ext cx="75097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8459" y="3594620"/>
            <a:ext cx="367408" cy="369332"/>
          </a:xfrm>
          <a:prstGeom prst="rect">
            <a:avLst/>
          </a:prstGeom>
          <a:noFill/>
        </p:spPr>
        <p:txBody>
          <a:bodyPr wrap="none" rtlCol="0">
            <a:spAutoFit/>
          </a:bodyPr>
          <a:lstStyle/>
          <a:p>
            <a:r>
              <a:rPr lang="en-US" dirty="0" smtClean="0"/>
              <a:t>…</a:t>
            </a:r>
            <a:endParaRPr lang="en-US" dirty="0"/>
          </a:p>
        </p:txBody>
      </p:sp>
      <p:pic>
        <p:nvPicPr>
          <p:cNvPr id="1031" name="Picture 7" descr="Lady Bug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6012" y="2546092"/>
            <a:ext cx="522977" cy="50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34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C Data Race Example </a:t>
            </a:r>
            <a:endParaRPr lang="en-US" dirty="0"/>
          </a:p>
        </p:txBody>
      </p:sp>
      <p:sp>
        <p:nvSpPr>
          <p:cNvPr id="5" name="Content Placeholder 2"/>
          <p:cNvSpPr txBox="1">
            <a:spLocks/>
          </p:cNvSpPr>
          <p:nvPr/>
        </p:nvSpPr>
        <p:spPr>
          <a:xfrm>
            <a:off x="3657600" y="1644916"/>
            <a:ext cx="5334000" cy="5213084"/>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What value does it return?</a:t>
            </a:r>
          </a:p>
          <a:p>
            <a:r>
              <a:rPr lang="en-US" dirty="0" smtClean="0"/>
              <a:t>Data race on shared </a:t>
            </a:r>
            <a:r>
              <a:rPr lang="en-US" dirty="0" err="1" smtClean="0">
                <a:latin typeface="Courier New" panose="02070309020205020404" pitchFamily="49" charset="0"/>
                <a:cs typeface="Courier New" panose="02070309020205020404" pitchFamily="49" charset="0"/>
              </a:rPr>
              <a:t>var</a:t>
            </a:r>
            <a:endParaRPr lang="en-US" dirty="0" smtClean="0">
              <a:latin typeface="Courier New" panose="02070309020205020404" pitchFamily="49" charset="0"/>
              <a:cs typeface="Courier New" panose="02070309020205020404" pitchFamily="49" charset="0"/>
            </a:endParaRPr>
          </a:p>
          <a:p>
            <a:r>
              <a:rPr lang="en-US" dirty="0" smtClean="0"/>
              <a:t>This one is easy to spot, but data races can be evil</a:t>
            </a:r>
          </a:p>
          <a:p>
            <a:pPr lvl="1"/>
            <a:r>
              <a:rPr lang="en-US" dirty="0" smtClean="0"/>
              <a:t>Non-deterministic</a:t>
            </a:r>
          </a:p>
          <a:p>
            <a:pPr lvl="1"/>
            <a:r>
              <a:rPr lang="en-US" dirty="0" smtClean="0"/>
              <a:t>Rare</a:t>
            </a:r>
          </a:p>
          <a:p>
            <a:pPr lvl="1"/>
            <a:r>
              <a:rPr lang="en-US" dirty="0" smtClean="0"/>
              <a:t>Hard to reproduce</a:t>
            </a:r>
          </a:p>
          <a:p>
            <a:r>
              <a:rPr lang="en-US" dirty="0"/>
              <a:t>L</a:t>
            </a:r>
            <a:r>
              <a:rPr lang="en-US" dirty="0" smtClean="0"/>
              <a:t>ed to catastrophic failures</a:t>
            </a:r>
          </a:p>
          <a:p>
            <a:pPr lvl="1"/>
            <a:r>
              <a:rPr lang="en-US" dirty="0" smtClean="0"/>
              <a:t>Human life (</a:t>
            </a:r>
            <a:r>
              <a:rPr lang="en-US" dirty="0" err="1" smtClean="0"/>
              <a:t>Therac</a:t>
            </a:r>
            <a:r>
              <a:rPr lang="en-US" dirty="0" smtClean="0"/>
              <a:t> 25, Northeastern blackout, …) </a:t>
            </a:r>
          </a:p>
        </p:txBody>
      </p:sp>
      <p:pic>
        <p:nvPicPr>
          <p:cNvPr id="8" name="Picture 7"/>
          <p:cNvPicPr>
            <a:picLocks noChangeAspect="1"/>
          </p:cNvPicPr>
          <p:nvPr/>
        </p:nvPicPr>
        <p:blipFill>
          <a:blip r:embed="rId2"/>
          <a:stretch>
            <a:fillRect/>
          </a:stretch>
        </p:blipFill>
        <p:spPr>
          <a:xfrm>
            <a:off x="228600" y="1544820"/>
            <a:ext cx="2971800" cy="5192264"/>
          </a:xfrm>
          <a:prstGeom prst="rect">
            <a:avLst/>
          </a:prstGeom>
        </p:spPr>
      </p:pic>
    </p:spTree>
    <p:extLst>
      <p:ext uri="{BB962C8B-B14F-4D97-AF65-F5344CB8AC3E}">
        <p14:creationId xmlns:p14="http://schemas.microsoft.com/office/powerpoint/2010/main" val="617780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765" y="2267896"/>
            <a:ext cx="2250259" cy="3931604"/>
          </a:xfrm>
          <a:prstGeom prst="rect">
            <a:avLst/>
          </a:prstGeom>
        </p:spPr>
      </p:pic>
      <p:sp>
        <p:nvSpPr>
          <p:cNvPr id="2" name="Title 1"/>
          <p:cNvSpPr>
            <a:spLocks noGrp="1"/>
          </p:cNvSpPr>
          <p:nvPr>
            <p:ph type="title"/>
          </p:nvPr>
        </p:nvSpPr>
        <p:spPr/>
        <p:txBody>
          <a:bodyPr/>
          <a:lstStyle/>
          <a:p>
            <a:r>
              <a:rPr lang="en-US" dirty="0" smtClean="0"/>
              <a:t>Expected Execution</a:t>
            </a:r>
            <a:endParaRPr lang="en-US" dirty="0"/>
          </a:p>
        </p:txBody>
      </p:sp>
      <p:sp>
        <p:nvSpPr>
          <p:cNvPr id="5" name="TextBox 4"/>
          <p:cNvSpPr txBox="1"/>
          <p:nvPr/>
        </p:nvSpPr>
        <p:spPr>
          <a:xfrm>
            <a:off x="3200400" y="2209800"/>
            <a:ext cx="1903085" cy="3108543"/>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main</a:t>
            </a:r>
          </a:p>
          <a:p>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1. write(var,0)</a:t>
            </a:r>
          </a:p>
          <a:p>
            <a:r>
              <a:rPr lang="en-US" sz="1400" dirty="0" smtClean="0">
                <a:latin typeface="Courier New" panose="02070309020205020404" pitchFamily="49" charset="0"/>
                <a:cs typeface="Courier New" panose="02070309020205020404" pitchFamily="49" charset="0"/>
              </a:rPr>
              <a:t>2. fork(thread1)</a:t>
            </a:r>
          </a:p>
          <a:p>
            <a:r>
              <a:rPr lang="en-US" sz="1400" dirty="0">
                <a:latin typeface="Courier New" panose="02070309020205020404" pitchFamily="49" charset="0"/>
                <a:cs typeface="Courier New" panose="02070309020205020404" pitchFamily="49" charset="0"/>
              </a:rPr>
              <a:t>3</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f</a:t>
            </a:r>
            <a:r>
              <a:rPr lang="en-US" sz="1400" dirty="0" smtClean="0">
                <a:latin typeface="Courier New" panose="02070309020205020404" pitchFamily="49" charset="0"/>
                <a:cs typeface="Courier New" panose="02070309020205020404" pitchFamily="49" charset="0"/>
              </a:rPr>
              <a:t>ork(thread2)</a:t>
            </a: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8</a:t>
            </a:r>
            <a:r>
              <a:rPr lang="en-US" sz="1400" dirty="0" smtClean="0">
                <a:latin typeface="Courier New" panose="02070309020205020404" pitchFamily="49" charset="0"/>
                <a:cs typeface="Courier New" panose="02070309020205020404" pitchFamily="49" charset="0"/>
              </a:rPr>
              <a:t>. join(thread1)</a:t>
            </a:r>
          </a:p>
          <a:p>
            <a:r>
              <a:rPr lang="en-US" sz="1400" dirty="0">
                <a:latin typeface="Courier New" panose="02070309020205020404" pitchFamily="49" charset="0"/>
                <a:cs typeface="Courier New" panose="02070309020205020404" pitchFamily="49" charset="0"/>
              </a:rPr>
              <a:t>9</a:t>
            </a:r>
            <a:r>
              <a:rPr lang="en-US" sz="1400" dirty="0" smtClean="0">
                <a:latin typeface="Courier New" panose="02070309020205020404" pitchFamily="49" charset="0"/>
                <a:cs typeface="Courier New" panose="02070309020205020404" pitchFamily="49" charset="0"/>
              </a:rPr>
              <a:t>. join(thread2)</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a:t>
            </a:r>
            <a:r>
              <a:rPr lang="en-US" sz="1400" dirty="0" smtClean="0">
                <a:latin typeface="Courier New" panose="02070309020205020404" pitchFamily="49" charset="0"/>
                <a:cs typeface="Courier New" panose="02070309020205020404" pitchFamily="49" charset="0"/>
              </a:rPr>
              <a:t>eturn(2) </a:t>
            </a:r>
            <a:endParaRPr lang="en-US" sz="1400" dirty="0">
              <a:latin typeface="Courier New" panose="02070309020205020404" pitchFamily="49" charset="0"/>
              <a:cs typeface="Courier New" panose="02070309020205020404" pitchFamily="49" charset="0"/>
            </a:endParaRPr>
          </a:p>
        </p:txBody>
      </p:sp>
      <p:sp>
        <p:nvSpPr>
          <p:cNvPr id="8" name="TextBox 7"/>
          <p:cNvSpPr txBox="1"/>
          <p:nvPr/>
        </p:nvSpPr>
        <p:spPr>
          <a:xfrm>
            <a:off x="5257800" y="2209800"/>
            <a:ext cx="1903085" cy="1600438"/>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thread1</a:t>
            </a:r>
          </a:p>
          <a:p>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4</a:t>
            </a:r>
            <a:r>
              <a:rPr lang="en-US" sz="1400" dirty="0" smtClean="0">
                <a:latin typeface="Courier New" panose="02070309020205020404" pitchFamily="49" charset="0"/>
                <a:cs typeface="Courier New" panose="02070309020205020404" pitchFamily="49" charset="0"/>
              </a:rPr>
              <a:t>. read(var,0)</a:t>
            </a:r>
          </a:p>
          <a:p>
            <a:r>
              <a:rPr lang="en-US" sz="1400" dirty="0" smtClean="0">
                <a:latin typeface="Courier New" panose="02070309020205020404" pitchFamily="49" charset="0"/>
                <a:cs typeface="Courier New" panose="02070309020205020404" pitchFamily="49" charset="0"/>
              </a:rPr>
              <a:t>5. write(var,1) </a:t>
            </a:r>
            <a:endParaRPr lang="en-US" sz="1400" dirty="0">
              <a:latin typeface="Courier New" panose="02070309020205020404" pitchFamily="49" charset="0"/>
              <a:cs typeface="Courier New" panose="02070309020205020404" pitchFamily="49" charset="0"/>
            </a:endParaRPr>
          </a:p>
        </p:txBody>
      </p:sp>
      <p:sp>
        <p:nvSpPr>
          <p:cNvPr id="9" name="TextBox 8"/>
          <p:cNvSpPr txBox="1"/>
          <p:nvPr/>
        </p:nvSpPr>
        <p:spPr>
          <a:xfrm>
            <a:off x="7327013" y="2209800"/>
            <a:ext cx="1903085" cy="2031325"/>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thread2</a:t>
            </a:r>
          </a:p>
          <a:p>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endParaRPr lang="en-US" sz="1400" dirty="0" smtClean="0">
              <a:latin typeface="Courier New" panose="02070309020205020404" pitchFamily="49" charset="0"/>
              <a:cs typeface="Courier New" panose="02070309020205020404" pitchFamily="49" charset="0"/>
            </a:endParaRPr>
          </a:p>
          <a:p>
            <a:endParaRPr lang="en-US" sz="1400" dirty="0" smtClean="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6. read(var,1)</a:t>
            </a:r>
          </a:p>
          <a:p>
            <a:r>
              <a:rPr lang="en-US" sz="1400" dirty="0">
                <a:latin typeface="Courier New" panose="02070309020205020404" pitchFamily="49" charset="0"/>
                <a:cs typeface="Courier New" panose="02070309020205020404" pitchFamily="49" charset="0"/>
              </a:rPr>
              <a:t>7</a:t>
            </a:r>
            <a:r>
              <a:rPr lang="en-US" sz="1400" dirty="0" smtClean="0">
                <a:latin typeface="Courier New" panose="02070309020205020404" pitchFamily="49" charset="0"/>
                <a:cs typeface="Courier New" panose="02070309020205020404" pitchFamily="49" charset="0"/>
              </a:rPr>
              <a:t>. write(var,2) </a:t>
            </a:r>
            <a:endParaRPr lang="en-US" sz="1400" dirty="0">
              <a:latin typeface="Courier New" panose="02070309020205020404" pitchFamily="49" charset="0"/>
              <a:cs typeface="Courier New" panose="02070309020205020404" pitchFamily="49" charset="0"/>
            </a:endParaRPr>
          </a:p>
        </p:txBody>
      </p:sp>
      <p:sp>
        <p:nvSpPr>
          <p:cNvPr id="10" name="TextBox 9"/>
          <p:cNvSpPr txBox="1"/>
          <p:nvPr/>
        </p:nvSpPr>
        <p:spPr>
          <a:xfrm>
            <a:off x="152400" y="1676400"/>
            <a:ext cx="2400016" cy="523220"/>
          </a:xfrm>
          <a:prstGeom prst="rect">
            <a:avLst/>
          </a:prstGeom>
          <a:noFill/>
        </p:spPr>
        <p:txBody>
          <a:bodyPr wrap="none" rtlCol="0">
            <a:spAutoFit/>
          </a:bodyPr>
          <a:lstStyle/>
          <a:p>
            <a:r>
              <a:rPr lang="en-US" sz="2800" u="sng" dirty="0" smtClean="0"/>
              <a:t>Code                    </a:t>
            </a:r>
            <a:endParaRPr lang="en-US" sz="2800" u="sng" dirty="0"/>
          </a:p>
        </p:txBody>
      </p:sp>
      <p:sp>
        <p:nvSpPr>
          <p:cNvPr id="11" name="TextBox 10"/>
          <p:cNvSpPr txBox="1"/>
          <p:nvPr/>
        </p:nvSpPr>
        <p:spPr>
          <a:xfrm>
            <a:off x="3162584" y="1676400"/>
            <a:ext cx="5861669" cy="523220"/>
          </a:xfrm>
          <a:prstGeom prst="rect">
            <a:avLst/>
          </a:prstGeom>
          <a:noFill/>
        </p:spPr>
        <p:txBody>
          <a:bodyPr wrap="none" rtlCol="0">
            <a:spAutoFit/>
          </a:bodyPr>
          <a:lstStyle/>
          <a:p>
            <a:r>
              <a:rPr lang="en-US" sz="2800" u="sng" dirty="0" smtClean="0"/>
              <a:t>Event Trace                                                       </a:t>
            </a:r>
            <a:endParaRPr lang="en-US" sz="2800" u="sng" dirty="0"/>
          </a:p>
        </p:txBody>
      </p:sp>
      <p:grpSp>
        <p:nvGrpSpPr>
          <p:cNvPr id="14" name="Group 13"/>
          <p:cNvGrpSpPr/>
          <p:nvPr/>
        </p:nvGrpSpPr>
        <p:grpSpPr>
          <a:xfrm>
            <a:off x="59634" y="2627244"/>
            <a:ext cx="3207027" cy="295788"/>
            <a:chOff x="59634" y="2627244"/>
            <a:chExt cx="3207027" cy="295788"/>
          </a:xfrm>
        </p:grpSpPr>
        <p:sp>
          <p:nvSpPr>
            <p:cNvPr id="12" name="Right Arrow 11"/>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038061" y="2667000"/>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30695" y="2882003"/>
            <a:ext cx="2838803" cy="2051119"/>
            <a:chOff x="59634" y="832157"/>
            <a:chExt cx="2838803" cy="2051119"/>
          </a:xfrm>
        </p:grpSpPr>
        <p:sp>
          <p:nvSpPr>
            <p:cNvPr id="16" name="Right Arrow 15"/>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669837" y="832157"/>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7383" y="3084098"/>
            <a:ext cx="2838803" cy="2031241"/>
            <a:chOff x="59634" y="852035"/>
            <a:chExt cx="2838803" cy="2031241"/>
          </a:xfrm>
        </p:grpSpPr>
        <p:sp>
          <p:nvSpPr>
            <p:cNvPr id="19" name="Right Arrow 18"/>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669837" y="852035"/>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57200" y="3179595"/>
            <a:ext cx="4867987" cy="382074"/>
            <a:chOff x="184770" y="2627244"/>
            <a:chExt cx="4867987" cy="382074"/>
          </a:xfrm>
        </p:grpSpPr>
        <p:sp>
          <p:nvSpPr>
            <p:cNvPr id="22" name="Right Arrow 21"/>
            <p:cNvSpPr/>
            <p:nvPr/>
          </p:nvSpPr>
          <p:spPr>
            <a:xfrm>
              <a:off x="184770"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824157" y="2753286"/>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57200" y="3182910"/>
            <a:ext cx="4867987" cy="596586"/>
            <a:chOff x="192156" y="2627244"/>
            <a:chExt cx="4867987" cy="596586"/>
          </a:xfrm>
        </p:grpSpPr>
        <p:sp>
          <p:nvSpPr>
            <p:cNvPr id="26" name="Right Arrow 25"/>
            <p:cNvSpPr/>
            <p:nvPr/>
          </p:nvSpPr>
          <p:spPr>
            <a:xfrm>
              <a:off x="192156"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4831543" y="2967798"/>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36196" y="3733800"/>
            <a:ext cx="6955204" cy="455164"/>
            <a:chOff x="59634" y="2428112"/>
            <a:chExt cx="6955204" cy="455164"/>
          </a:xfrm>
        </p:grpSpPr>
        <p:sp>
          <p:nvSpPr>
            <p:cNvPr id="29" name="Right Arrow 28"/>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6786238" y="2428112"/>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36196" y="3932932"/>
            <a:ext cx="6955204" cy="256032"/>
            <a:chOff x="59634" y="2627244"/>
            <a:chExt cx="6955204" cy="256032"/>
          </a:xfrm>
        </p:grpSpPr>
        <p:sp>
          <p:nvSpPr>
            <p:cNvPr id="32" name="Right Arrow 31"/>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6786238"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30695" y="4363278"/>
            <a:ext cx="2835966" cy="1123122"/>
            <a:chOff x="59634" y="1760154"/>
            <a:chExt cx="2835966" cy="1123122"/>
          </a:xfrm>
        </p:grpSpPr>
        <p:sp>
          <p:nvSpPr>
            <p:cNvPr id="35" name="Right Arrow 34"/>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2667000" y="176015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37322" y="4562061"/>
            <a:ext cx="2835966" cy="1123122"/>
            <a:chOff x="59634" y="1760154"/>
            <a:chExt cx="2835966" cy="1123122"/>
          </a:xfrm>
        </p:grpSpPr>
        <p:sp>
          <p:nvSpPr>
            <p:cNvPr id="39" name="Right Arrow 38"/>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2667000" y="176015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37322" y="5001768"/>
            <a:ext cx="2835966" cy="1057788"/>
            <a:chOff x="59634" y="1825488"/>
            <a:chExt cx="2835966" cy="1057788"/>
          </a:xfrm>
        </p:grpSpPr>
        <p:sp>
          <p:nvSpPr>
            <p:cNvPr id="42" name="Right Arrow 41"/>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2667000" y="1825488"/>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2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Company</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00" y="210675"/>
            <a:ext cx="1343372" cy="1039698"/>
          </a:xfrm>
          <a:prstGeom prst="rect">
            <a:avLst/>
          </a:prstGeom>
        </p:spPr>
      </p:pic>
      <p:sp>
        <p:nvSpPr>
          <p:cNvPr id="6" name="Content Placeholder 2"/>
          <p:cNvSpPr>
            <a:spLocks noGrp="1"/>
          </p:cNvSpPr>
          <p:nvPr>
            <p:ph idx="1"/>
          </p:nvPr>
        </p:nvSpPr>
        <p:spPr>
          <a:xfrm>
            <a:off x="381000" y="1828800"/>
            <a:ext cx="8506172" cy="4419600"/>
          </a:xfrm>
        </p:spPr>
        <p:txBody>
          <a:bodyPr>
            <a:normAutofit lnSpcReduction="10000"/>
          </a:bodyPr>
          <a:lstStyle/>
          <a:p>
            <a:pPr marL="118872" indent="0">
              <a:buNone/>
            </a:pPr>
            <a:r>
              <a:rPr lang="en-US" b="1" dirty="0" smtClean="0"/>
              <a:t>Runtime Verification, Inc</a:t>
            </a:r>
            <a:r>
              <a:rPr lang="en-US" dirty="0" smtClean="0"/>
              <a:t>. (RV): startup company aimed at bringing the best ideas and technology developed by the runtime </a:t>
            </a:r>
            <a:r>
              <a:rPr lang="en-US" dirty="0"/>
              <a:t>verification </a:t>
            </a:r>
            <a:r>
              <a:rPr lang="en-US" dirty="0" smtClean="0"/>
              <a:t>community to the real world as mature and  competitive products; licensed by the University of Illinois at Urbana-Champaign (UIUC), USA.</a:t>
            </a:r>
          </a:p>
          <a:p>
            <a:pPr marL="118872" indent="0">
              <a:buNone/>
            </a:pPr>
            <a:endParaRPr lang="en-US" dirty="0"/>
          </a:p>
          <a:p>
            <a:pPr marL="118872" indent="0">
              <a:buNone/>
            </a:pPr>
            <a:r>
              <a:rPr lang="en-US" b="1" dirty="0" smtClean="0"/>
              <a:t>Mission</a:t>
            </a:r>
            <a:r>
              <a:rPr lang="en-US" dirty="0" smtClean="0"/>
              <a:t>: To </a:t>
            </a:r>
            <a:r>
              <a:rPr lang="en-US" dirty="0"/>
              <a:t>offer the best possible solutions for reliable software development and analysis. </a:t>
            </a:r>
          </a:p>
          <a:p>
            <a:pPr marL="118872" indent="0">
              <a:buNone/>
            </a:pPr>
            <a:endParaRPr lang="en-US" dirty="0" smtClean="0"/>
          </a:p>
        </p:txBody>
      </p:sp>
    </p:spTree>
    <p:extLst>
      <p:ext uri="{BB962C8B-B14F-4D97-AF65-F5344CB8AC3E}">
        <p14:creationId xmlns:p14="http://schemas.microsoft.com/office/powerpoint/2010/main" val="3707673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313765" y="2267896"/>
            <a:ext cx="2250259" cy="3931604"/>
          </a:xfrm>
          <a:prstGeom prst="rect">
            <a:avLst/>
          </a:prstGeom>
        </p:spPr>
      </p:pic>
      <p:sp>
        <p:nvSpPr>
          <p:cNvPr id="2" name="Title 1"/>
          <p:cNvSpPr>
            <a:spLocks noGrp="1"/>
          </p:cNvSpPr>
          <p:nvPr>
            <p:ph type="title"/>
          </p:nvPr>
        </p:nvSpPr>
        <p:spPr/>
        <p:txBody>
          <a:bodyPr/>
          <a:lstStyle/>
          <a:p>
            <a:r>
              <a:rPr lang="en-US" dirty="0" err="1" smtClean="0"/>
              <a:t>UnExpected</a:t>
            </a:r>
            <a:r>
              <a:rPr lang="en-US" dirty="0" smtClean="0"/>
              <a:t> Execution (Rare)</a:t>
            </a:r>
            <a:endParaRPr lang="en-US" dirty="0"/>
          </a:p>
        </p:txBody>
      </p:sp>
      <p:sp>
        <p:nvSpPr>
          <p:cNvPr id="5" name="TextBox 4"/>
          <p:cNvSpPr txBox="1"/>
          <p:nvPr/>
        </p:nvSpPr>
        <p:spPr>
          <a:xfrm>
            <a:off x="3200400" y="2209800"/>
            <a:ext cx="1903085" cy="3108543"/>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main</a:t>
            </a:r>
          </a:p>
          <a:p>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1. write(var,0)</a:t>
            </a:r>
          </a:p>
          <a:p>
            <a:r>
              <a:rPr lang="en-US" sz="1400" dirty="0" smtClean="0">
                <a:latin typeface="Courier New" panose="02070309020205020404" pitchFamily="49" charset="0"/>
                <a:cs typeface="Courier New" panose="02070309020205020404" pitchFamily="49" charset="0"/>
              </a:rPr>
              <a:t>2. fork(thread1)</a:t>
            </a:r>
          </a:p>
          <a:p>
            <a:r>
              <a:rPr lang="en-US" sz="1400" dirty="0">
                <a:latin typeface="Courier New" panose="02070309020205020404" pitchFamily="49" charset="0"/>
                <a:cs typeface="Courier New" panose="02070309020205020404" pitchFamily="49" charset="0"/>
              </a:rPr>
              <a:t>3</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f</a:t>
            </a:r>
            <a:r>
              <a:rPr lang="en-US" sz="1400" dirty="0" smtClean="0">
                <a:latin typeface="Courier New" panose="02070309020205020404" pitchFamily="49" charset="0"/>
                <a:cs typeface="Courier New" panose="02070309020205020404" pitchFamily="49" charset="0"/>
              </a:rPr>
              <a:t>ork(thread2)</a:t>
            </a: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8</a:t>
            </a:r>
            <a:r>
              <a:rPr lang="en-US" sz="1400" dirty="0" smtClean="0">
                <a:latin typeface="Courier New" panose="02070309020205020404" pitchFamily="49" charset="0"/>
                <a:cs typeface="Courier New" panose="02070309020205020404" pitchFamily="49" charset="0"/>
              </a:rPr>
              <a:t>. join(thread1)</a:t>
            </a:r>
          </a:p>
          <a:p>
            <a:r>
              <a:rPr lang="en-US" sz="1400" dirty="0">
                <a:latin typeface="Courier New" panose="02070309020205020404" pitchFamily="49" charset="0"/>
                <a:cs typeface="Courier New" panose="02070309020205020404" pitchFamily="49" charset="0"/>
              </a:rPr>
              <a:t>9</a:t>
            </a:r>
            <a:r>
              <a:rPr lang="en-US" sz="1400" dirty="0" smtClean="0">
                <a:latin typeface="Courier New" panose="02070309020205020404" pitchFamily="49" charset="0"/>
                <a:cs typeface="Courier New" panose="02070309020205020404" pitchFamily="49" charset="0"/>
              </a:rPr>
              <a:t>. join(thread2)</a:t>
            </a:r>
          </a:p>
          <a:p>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return(1) </a:t>
            </a:r>
            <a:endParaRPr lang="en-US" sz="1400" dirty="0">
              <a:latin typeface="Courier New" panose="02070309020205020404" pitchFamily="49" charset="0"/>
              <a:cs typeface="Courier New" panose="02070309020205020404" pitchFamily="49" charset="0"/>
            </a:endParaRPr>
          </a:p>
        </p:txBody>
      </p:sp>
      <p:sp>
        <p:nvSpPr>
          <p:cNvPr id="8" name="TextBox 7"/>
          <p:cNvSpPr txBox="1"/>
          <p:nvPr/>
        </p:nvSpPr>
        <p:spPr>
          <a:xfrm>
            <a:off x="5257800" y="2209800"/>
            <a:ext cx="1903085" cy="1815882"/>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thread1</a:t>
            </a:r>
          </a:p>
          <a:p>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4</a:t>
            </a:r>
            <a:r>
              <a:rPr lang="en-US" sz="1400" dirty="0" smtClean="0">
                <a:latin typeface="Courier New" panose="02070309020205020404" pitchFamily="49" charset="0"/>
                <a:cs typeface="Courier New" panose="02070309020205020404" pitchFamily="49" charset="0"/>
              </a:rPr>
              <a:t>. read(var,0)</a:t>
            </a:r>
          </a:p>
          <a:p>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6</a:t>
            </a:r>
            <a:r>
              <a:rPr lang="en-US" sz="1400" dirty="0" smtClean="0">
                <a:latin typeface="Courier New" panose="02070309020205020404" pitchFamily="49" charset="0"/>
                <a:cs typeface="Courier New" panose="02070309020205020404" pitchFamily="49" charset="0"/>
              </a:rPr>
              <a:t>. write(var,1) </a:t>
            </a:r>
            <a:endParaRPr lang="en-US" sz="1400" dirty="0">
              <a:latin typeface="Courier New" panose="02070309020205020404" pitchFamily="49" charset="0"/>
              <a:cs typeface="Courier New" panose="02070309020205020404" pitchFamily="49" charset="0"/>
            </a:endParaRPr>
          </a:p>
        </p:txBody>
      </p:sp>
      <p:sp>
        <p:nvSpPr>
          <p:cNvPr id="9" name="TextBox 8"/>
          <p:cNvSpPr txBox="1"/>
          <p:nvPr/>
        </p:nvSpPr>
        <p:spPr>
          <a:xfrm>
            <a:off x="7327013" y="2209800"/>
            <a:ext cx="1903085" cy="2031325"/>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thread2</a:t>
            </a:r>
          </a:p>
          <a:p>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endParaRPr lang="en-US" sz="1400" dirty="0" smtClean="0">
              <a:latin typeface="Courier New" panose="02070309020205020404" pitchFamily="49" charset="0"/>
              <a:cs typeface="Courier New" panose="02070309020205020404" pitchFamily="49" charset="0"/>
            </a:endParaRPr>
          </a:p>
          <a:p>
            <a:endParaRPr lang="en-US" sz="1400" dirty="0" smtClean="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5</a:t>
            </a:r>
            <a:r>
              <a:rPr lang="en-US" sz="1400" dirty="0" smtClean="0">
                <a:latin typeface="Courier New" panose="02070309020205020404" pitchFamily="49" charset="0"/>
                <a:cs typeface="Courier New" panose="02070309020205020404" pitchFamily="49" charset="0"/>
              </a:rPr>
              <a:t>. read(var,0)</a:t>
            </a:r>
          </a:p>
          <a:p>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7</a:t>
            </a:r>
            <a:r>
              <a:rPr lang="en-US" sz="1400" dirty="0" smtClean="0">
                <a:latin typeface="Courier New" panose="02070309020205020404" pitchFamily="49" charset="0"/>
                <a:cs typeface="Courier New" panose="02070309020205020404" pitchFamily="49" charset="0"/>
              </a:rPr>
              <a:t>. write(var,1) </a:t>
            </a:r>
            <a:endParaRPr lang="en-US" sz="1400" dirty="0">
              <a:latin typeface="Courier New" panose="02070309020205020404" pitchFamily="49" charset="0"/>
              <a:cs typeface="Courier New" panose="02070309020205020404" pitchFamily="49" charset="0"/>
            </a:endParaRPr>
          </a:p>
        </p:txBody>
      </p:sp>
      <p:sp>
        <p:nvSpPr>
          <p:cNvPr id="10" name="TextBox 9"/>
          <p:cNvSpPr txBox="1"/>
          <p:nvPr/>
        </p:nvSpPr>
        <p:spPr>
          <a:xfrm>
            <a:off x="152400" y="1676400"/>
            <a:ext cx="2400016" cy="523220"/>
          </a:xfrm>
          <a:prstGeom prst="rect">
            <a:avLst/>
          </a:prstGeom>
          <a:noFill/>
        </p:spPr>
        <p:txBody>
          <a:bodyPr wrap="none" rtlCol="0">
            <a:spAutoFit/>
          </a:bodyPr>
          <a:lstStyle/>
          <a:p>
            <a:r>
              <a:rPr lang="en-US" sz="2800" u="sng" dirty="0" smtClean="0"/>
              <a:t>Code                    </a:t>
            </a:r>
            <a:endParaRPr lang="en-US" sz="2800" u="sng" dirty="0"/>
          </a:p>
        </p:txBody>
      </p:sp>
      <p:sp>
        <p:nvSpPr>
          <p:cNvPr id="11" name="TextBox 10"/>
          <p:cNvSpPr txBox="1"/>
          <p:nvPr/>
        </p:nvSpPr>
        <p:spPr>
          <a:xfrm>
            <a:off x="3162584" y="1676400"/>
            <a:ext cx="5861669" cy="523220"/>
          </a:xfrm>
          <a:prstGeom prst="rect">
            <a:avLst/>
          </a:prstGeom>
          <a:noFill/>
        </p:spPr>
        <p:txBody>
          <a:bodyPr wrap="none" rtlCol="0">
            <a:spAutoFit/>
          </a:bodyPr>
          <a:lstStyle/>
          <a:p>
            <a:r>
              <a:rPr lang="en-US" sz="2800" u="sng" dirty="0" smtClean="0"/>
              <a:t>Event Trace                                                       </a:t>
            </a:r>
            <a:endParaRPr lang="en-US" sz="2800" u="sng" dirty="0"/>
          </a:p>
        </p:txBody>
      </p:sp>
      <p:grpSp>
        <p:nvGrpSpPr>
          <p:cNvPr id="14" name="Group 13"/>
          <p:cNvGrpSpPr/>
          <p:nvPr/>
        </p:nvGrpSpPr>
        <p:grpSpPr>
          <a:xfrm>
            <a:off x="59634" y="2627244"/>
            <a:ext cx="3207027" cy="295788"/>
            <a:chOff x="59634" y="2627244"/>
            <a:chExt cx="3207027" cy="295788"/>
          </a:xfrm>
        </p:grpSpPr>
        <p:sp>
          <p:nvSpPr>
            <p:cNvPr id="12" name="Right Arrow 11"/>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038061" y="2667000"/>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30695" y="2882003"/>
            <a:ext cx="2838803" cy="2051119"/>
            <a:chOff x="59634" y="832157"/>
            <a:chExt cx="2838803" cy="2051119"/>
          </a:xfrm>
        </p:grpSpPr>
        <p:sp>
          <p:nvSpPr>
            <p:cNvPr id="16" name="Right Arrow 15"/>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669837" y="832157"/>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7383" y="3084098"/>
            <a:ext cx="2838803" cy="2031241"/>
            <a:chOff x="59634" y="852035"/>
            <a:chExt cx="2838803" cy="2031241"/>
          </a:xfrm>
        </p:grpSpPr>
        <p:sp>
          <p:nvSpPr>
            <p:cNvPr id="19" name="Right Arrow 18"/>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669837" y="852035"/>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57200" y="3179595"/>
            <a:ext cx="4867987" cy="382074"/>
            <a:chOff x="184770" y="2627244"/>
            <a:chExt cx="4867987" cy="382074"/>
          </a:xfrm>
        </p:grpSpPr>
        <p:sp>
          <p:nvSpPr>
            <p:cNvPr id="22" name="Right Arrow 21"/>
            <p:cNvSpPr/>
            <p:nvPr/>
          </p:nvSpPr>
          <p:spPr>
            <a:xfrm>
              <a:off x="184770"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824157" y="2753286"/>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57200" y="3182910"/>
            <a:ext cx="4867987" cy="806922"/>
            <a:chOff x="192156" y="2627244"/>
            <a:chExt cx="4867987" cy="806922"/>
          </a:xfrm>
        </p:grpSpPr>
        <p:sp>
          <p:nvSpPr>
            <p:cNvPr id="26" name="Right Arrow 25"/>
            <p:cNvSpPr/>
            <p:nvPr/>
          </p:nvSpPr>
          <p:spPr>
            <a:xfrm>
              <a:off x="192156"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4831543" y="317813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36196" y="3505200"/>
            <a:ext cx="6955204" cy="683764"/>
            <a:chOff x="59634" y="2199512"/>
            <a:chExt cx="6955204" cy="683764"/>
          </a:xfrm>
        </p:grpSpPr>
        <p:sp>
          <p:nvSpPr>
            <p:cNvPr id="29" name="Right Arrow 28"/>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6786238" y="2199512"/>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36196" y="3932932"/>
            <a:ext cx="6955204" cy="256032"/>
            <a:chOff x="59634" y="2627244"/>
            <a:chExt cx="6955204" cy="256032"/>
          </a:xfrm>
        </p:grpSpPr>
        <p:sp>
          <p:nvSpPr>
            <p:cNvPr id="32" name="Right Arrow 31"/>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6786238"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30695" y="4363278"/>
            <a:ext cx="2835966" cy="1123122"/>
            <a:chOff x="59634" y="1760154"/>
            <a:chExt cx="2835966" cy="1123122"/>
          </a:xfrm>
        </p:grpSpPr>
        <p:sp>
          <p:nvSpPr>
            <p:cNvPr id="35" name="Right Arrow 34"/>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2667000" y="176015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37322" y="4562061"/>
            <a:ext cx="2835966" cy="1123122"/>
            <a:chOff x="59634" y="1760154"/>
            <a:chExt cx="2835966" cy="1123122"/>
          </a:xfrm>
        </p:grpSpPr>
        <p:sp>
          <p:nvSpPr>
            <p:cNvPr id="39" name="Right Arrow 38"/>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2667000" y="176015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37322" y="5001768"/>
            <a:ext cx="2835966" cy="1057788"/>
            <a:chOff x="59634" y="1825488"/>
            <a:chExt cx="2835966" cy="1057788"/>
          </a:xfrm>
        </p:grpSpPr>
        <p:sp>
          <p:nvSpPr>
            <p:cNvPr id="42" name="Right Arrow 41"/>
            <p:cNvSpPr/>
            <p:nvPr/>
          </p:nvSpPr>
          <p:spPr>
            <a:xfrm>
              <a:off x="59634" y="2627244"/>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2667000" y="1825488"/>
              <a:ext cx="228600" cy="256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58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604" y="3942051"/>
            <a:ext cx="1558606" cy="2723162"/>
          </a:xfrm>
          <a:prstGeom prst="rect">
            <a:avLst/>
          </a:prstGeom>
        </p:spPr>
      </p:pic>
      <p:sp>
        <p:nvSpPr>
          <p:cNvPr id="2" name="Title 1"/>
          <p:cNvSpPr>
            <a:spLocks noGrp="1"/>
          </p:cNvSpPr>
          <p:nvPr>
            <p:ph type="title"/>
          </p:nvPr>
        </p:nvSpPr>
        <p:spPr/>
        <p:txBody>
          <a:bodyPr/>
          <a:lstStyle/>
          <a:p>
            <a:r>
              <a:rPr lang="en-US" dirty="0" smtClean="0"/>
              <a:t>RV-Predict Approach</a:t>
            </a:r>
            <a:endParaRPr lang="en-US" dirty="0"/>
          </a:p>
        </p:txBody>
      </p:sp>
      <p:sp>
        <p:nvSpPr>
          <p:cNvPr id="3" name="Content Placeholder 2"/>
          <p:cNvSpPr>
            <a:spLocks noGrp="1"/>
          </p:cNvSpPr>
          <p:nvPr>
            <p:ph idx="1"/>
          </p:nvPr>
        </p:nvSpPr>
        <p:spPr>
          <a:xfrm>
            <a:off x="228600" y="1600200"/>
            <a:ext cx="8229600" cy="1653809"/>
          </a:xfrm>
        </p:spPr>
        <p:txBody>
          <a:bodyPr>
            <a:normAutofit/>
          </a:bodyPr>
          <a:lstStyle/>
          <a:p>
            <a:pPr marL="576072" indent="-457200">
              <a:buFont typeface="+mj-lt"/>
              <a:buAutoNum type="arabicPeriod"/>
            </a:pPr>
            <a:r>
              <a:rPr lang="en-US" sz="2400" dirty="0" smtClean="0"/>
              <a:t>Instrument program to emit event trace when executed</a:t>
            </a:r>
          </a:p>
          <a:p>
            <a:pPr marL="576072" indent="-457200">
              <a:buFont typeface="+mj-lt"/>
              <a:buAutoNum type="arabicPeriod"/>
            </a:pPr>
            <a:r>
              <a:rPr lang="en-US" sz="2400" dirty="0" smtClean="0"/>
              <a:t>Give every observed event an order variable</a:t>
            </a:r>
          </a:p>
          <a:p>
            <a:pPr marL="576072" indent="-457200">
              <a:buFont typeface="+mj-lt"/>
              <a:buAutoNum type="arabicPeriod"/>
            </a:pPr>
            <a:r>
              <a:rPr lang="en-US" sz="2400" dirty="0" smtClean="0"/>
              <a:t>Encode event causal ordering and data race as constraints</a:t>
            </a:r>
          </a:p>
          <a:p>
            <a:pPr marL="576072" indent="-457200">
              <a:buFont typeface="+mj-lt"/>
              <a:buAutoNum type="arabicPeriod"/>
            </a:pPr>
            <a:r>
              <a:rPr lang="en-US" sz="2400" dirty="0" smtClean="0"/>
              <a:t>Solve constraints with SMT solver</a:t>
            </a:r>
            <a:endParaRPr lang="en-US" sz="2400" dirty="0"/>
          </a:p>
        </p:txBody>
      </p:sp>
      <p:sp>
        <p:nvSpPr>
          <p:cNvPr id="37" name="Rounded Rectangle 36"/>
          <p:cNvSpPr/>
          <p:nvPr/>
        </p:nvSpPr>
        <p:spPr>
          <a:xfrm>
            <a:off x="152400" y="3881003"/>
            <a:ext cx="1732274" cy="282459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57199" y="3352801"/>
            <a:ext cx="957313" cy="523220"/>
          </a:xfrm>
          <a:prstGeom prst="rect">
            <a:avLst/>
          </a:prstGeom>
          <a:noFill/>
        </p:spPr>
        <p:txBody>
          <a:bodyPr wrap="none" rtlCol="0">
            <a:spAutoFit/>
          </a:bodyPr>
          <a:lstStyle/>
          <a:p>
            <a:r>
              <a:rPr lang="en-US" sz="2800" dirty="0" smtClean="0"/>
              <a:t>Code</a:t>
            </a:r>
            <a:endParaRPr lang="en-US" sz="2800" dirty="0"/>
          </a:p>
        </p:txBody>
      </p:sp>
      <p:grpSp>
        <p:nvGrpSpPr>
          <p:cNvPr id="40" name="Group 39"/>
          <p:cNvGrpSpPr/>
          <p:nvPr/>
        </p:nvGrpSpPr>
        <p:grpSpPr>
          <a:xfrm>
            <a:off x="1650992" y="3352801"/>
            <a:ext cx="2921008" cy="2072485"/>
            <a:chOff x="1269992" y="1600200"/>
            <a:chExt cx="2921008" cy="2072485"/>
          </a:xfrm>
        </p:grpSpPr>
        <p:sp>
          <p:nvSpPr>
            <p:cNvPr id="41" name="Oval 40"/>
            <p:cNvSpPr/>
            <p:nvPr/>
          </p:nvSpPr>
          <p:spPr>
            <a:xfrm>
              <a:off x="2057401" y="22098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201" y="22098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67001" y="22098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71801" y="22098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6601" y="22098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1" y="22098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86201" y="2209800"/>
              <a:ext cx="76199" cy="762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41" idx="6"/>
              <a:endCxn id="42" idx="2"/>
            </p:cNvCxnSpPr>
            <p:nvPr/>
          </p:nvCxnSpPr>
          <p:spPr>
            <a:xfrm>
              <a:off x="2133600" y="22479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2" idx="6"/>
              <a:endCxn id="43" idx="2"/>
            </p:cNvCxnSpPr>
            <p:nvPr/>
          </p:nvCxnSpPr>
          <p:spPr>
            <a:xfrm>
              <a:off x="2438400" y="22479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828800" y="22479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047999" y="2251075"/>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352799" y="22479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657599" y="22479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62399" y="22479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743199" y="2247900"/>
              <a:ext cx="228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81200" y="1600200"/>
              <a:ext cx="1894237" cy="523220"/>
            </a:xfrm>
            <a:prstGeom prst="rect">
              <a:avLst/>
            </a:prstGeom>
            <a:noFill/>
          </p:spPr>
          <p:txBody>
            <a:bodyPr wrap="none" rtlCol="0">
              <a:spAutoFit/>
            </a:bodyPr>
            <a:lstStyle/>
            <a:p>
              <a:r>
                <a:rPr lang="en-US" sz="2800" dirty="0" smtClean="0"/>
                <a:t>Event Trace</a:t>
              </a:r>
              <a:endParaRPr lang="en-US" sz="2800" dirty="0"/>
            </a:p>
          </p:txBody>
        </p:sp>
        <p:sp>
          <p:nvSpPr>
            <p:cNvPr id="57" name="Right Arrow 56"/>
            <p:cNvSpPr/>
            <p:nvPr/>
          </p:nvSpPr>
          <p:spPr>
            <a:xfrm rot="18592980">
              <a:off x="1031037" y="2443131"/>
              <a:ext cx="1468509" cy="990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18487101">
              <a:off x="1028338" y="2690277"/>
              <a:ext cx="1369286" cy="523220"/>
            </a:xfrm>
            <a:prstGeom prst="rect">
              <a:avLst/>
            </a:prstGeom>
            <a:noFill/>
          </p:spPr>
          <p:txBody>
            <a:bodyPr wrap="none" rtlCol="0">
              <a:spAutoFit/>
            </a:bodyPr>
            <a:lstStyle/>
            <a:p>
              <a:r>
                <a:rPr lang="en-US" sz="2800" dirty="0" smtClean="0"/>
                <a:t>Execute</a:t>
              </a:r>
              <a:endParaRPr lang="en-US" sz="2800" dirty="0"/>
            </a:p>
          </p:txBody>
        </p:sp>
      </p:grpSp>
      <p:grpSp>
        <p:nvGrpSpPr>
          <p:cNvPr id="68" name="Group 67"/>
          <p:cNvGrpSpPr/>
          <p:nvPr/>
        </p:nvGrpSpPr>
        <p:grpSpPr>
          <a:xfrm>
            <a:off x="4012453" y="4096026"/>
            <a:ext cx="4064747" cy="2685774"/>
            <a:chOff x="4012453" y="4096026"/>
            <a:chExt cx="4064747" cy="2685774"/>
          </a:xfrm>
        </p:grpSpPr>
        <p:grpSp>
          <p:nvGrpSpPr>
            <p:cNvPr id="66" name="Group 65"/>
            <p:cNvGrpSpPr/>
            <p:nvPr/>
          </p:nvGrpSpPr>
          <p:grpSpPr>
            <a:xfrm>
              <a:off x="4012453" y="4096026"/>
              <a:ext cx="990600" cy="1050281"/>
              <a:chOff x="4012453" y="4096026"/>
              <a:chExt cx="990600" cy="1050281"/>
            </a:xfrm>
          </p:grpSpPr>
          <p:sp>
            <p:nvSpPr>
              <p:cNvPr id="64" name="Right Arrow 63"/>
              <p:cNvSpPr/>
              <p:nvPr/>
            </p:nvSpPr>
            <p:spPr>
              <a:xfrm rot="3389772">
                <a:off x="3991900" y="4135154"/>
                <a:ext cx="1031706" cy="990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rot="3389772">
                <a:off x="3995577" y="4330935"/>
                <a:ext cx="993037" cy="523220"/>
              </a:xfrm>
              <a:prstGeom prst="rect">
                <a:avLst/>
              </a:prstGeom>
              <a:noFill/>
            </p:spPr>
            <p:txBody>
              <a:bodyPr wrap="square" rtlCol="0">
                <a:spAutoFit/>
              </a:bodyPr>
              <a:lstStyle/>
              <a:p>
                <a:r>
                  <a:rPr lang="en-US" sz="2800" dirty="0" smtClean="0"/>
                  <a:t>Build</a:t>
                </a:r>
                <a:endParaRPr lang="en-US" sz="2800" dirty="0"/>
              </a:p>
            </p:txBody>
          </p:sp>
        </p:grpSp>
        <p:grpSp>
          <p:nvGrpSpPr>
            <p:cNvPr id="67" name="Group 66"/>
            <p:cNvGrpSpPr/>
            <p:nvPr/>
          </p:nvGrpSpPr>
          <p:grpSpPr>
            <a:xfrm>
              <a:off x="4152449" y="4958700"/>
              <a:ext cx="3924751" cy="1823100"/>
              <a:chOff x="4152449" y="4958700"/>
              <a:chExt cx="3924751" cy="1823100"/>
            </a:xfrm>
          </p:grpSpPr>
          <p:sp>
            <p:nvSpPr>
              <p:cNvPr id="60" name="TextBox 59"/>
              <p:cNvSpPr txBox="1"/>
              <p:nvPr/>
            </p:nvSpPr>
            <p:spPr>
              <a:xfrm>
                <a:off x="4159186" y="4958700"/>
                <a:ext cx="1124026" cy="523220"/>
              </a:xfrm>
              <a:prstGeom prst="rect">
                <a:avLst/>
              </a:prstGeom>
              <a:noFill/>
            </p:spPr>
            <p:txBody>
              <a:bodyPr wrap="none" rtlCol="0">
                <a:spAutoFit/>
              </a:bodyPr>
              <a:lstStyle/>
              <a:p>
                <a:r>
                  <a:rPr lang="en-US" sz="2800" dirty="0" smtClean="0"/>
                  <a:t>Model</a:t>
                </a:r>
              </a:p>
            </p:txBody>
          </p:sp>
          <p:sp>
            <p:nvSpPr>
              <p:cNvPr id="61" name="Rectangle 60"/>
              <p:cNvSpPr/>
              <p:nvPr/>
            </p:nvSpPr>
            <p:spPr>
              <a:xfrm>
                <a:off x="4152449" y="5406482"/>
                <a:ext cx="3924751" cy="1375318"/>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02421" y="5544370"/>
                <a:ext cx="3874779" cy="1138773"/>
              </a:xfrm>
              <a:prstGeom prst="rect">
                <a:avLst/>
              </a:prstGeom>
              <a:noFill/>
            </p:spPr>
            <p:txBody>
              <a:bodyPr wrap="none" rtlCol="0">
                <a:spAutoFit/>
              </a:bodyPr>
              <a:lstStyle/>
              <a:p>
                <a:r>
                  <a:rPr lang="en-US" sz="2800" dirty="0" smtClean="0"/>
                  <a:t>Causal dependence as</a:t>
                </a:r>
              </a:p>
              <a:p>
                <a:r>
                  <a:rPr lang="en-US" sz="2800" dirty="0" smtClean="0"/>
                  <a:t>mathematical formula </a:t>
                </a:r>
                <a:r>
                  <a:rPr lang="en-US" sz="4000" dirty="0" smtClean="0">
                    <a:sym typeface="Symbol" panose="05050102010706020507" pitchFamily="18" charset="2"/>
                  </a:rPr>
                  <a:t></a:t>
                </a:r>
                <a:endParaRPr lang="en-US" sz="2800" dirty="0" smtClean="0"/>
              </a:p>
            </p:txBody>
          </p:sp>
        </p:grpSp>
      </p:grpSp>
      <p:grpSp>
        <p:nvGrpSpPr>
          <p:cNvPr id="69" name="Group 68"/>
          <p:cNvGrpSpPr/>
          <p:nvPr/>
        </p:nvGrpSpPr>
        <p:grpSpPr>
          <a:xfrm>
            <a:off x="5791170" y="2971800"/>
            <a:ext cx="3581430" cy="3072239"/>
            <a:chOff x="5281845" y="1402140"/>
            <a:chExt cx="3581430" cy="3072239"/>
          </a:xfrm>
        </p:grpSpPr>
        <p:sp>
          <p:nvSpPr>
            <p:cNvPr id="70" name="Right Arrow 69"/>
            <p:cNvSpPr/>
            <p:nvPr/>
          </p:nvSpPr>
          <p:spPr>
            <a:xfrm rot="16200000">
              <a:off x="7024120" y="3210755"/>
              <a:ext cx="1468509" cy="990600"/>
            </a:xfrm>
            <a:prstGeom prst="rightArrow">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7039500" y="3527325"/>
              <a:ext cx="1370888" cy="523220"/>
            </a:xfrm>
            <a:prstGeom prst="rect">
              <a:avLst/>
            </a:prstGeom>
            <a:noFill/>
          </p:spPr>
          <p:txBody>
            <a:bodyPr wrap="none" rtlCol="0">
              <a:spAutoFit/>
            </a:bodyPr>
            <a:lstStyle/>
            <a:p>
              <a:r>
                <a:rPr lang="en-US" sz="2800" dirty="0" smtClean="0"/>
                <a:t>Analyze</a:t>
              </a:r>
              <a:endParaRPr lang="en-US" sz="2800" dirty="0"/>
            </a:p>
          </p:txBody>
        </p:sp>
        <p:sp>
          <p:nvSpPr>
            <p:cNvPr id="72" name="TextBox 71"/>
            <p:cNvSpPr txBox="1"/>
            <p:nvPr/>
          </p:nvSpPr>
          <p:spPr>
            <a:xfrm>
              <a:off x="5281845" y="1402140"/>
              <a:ext cx="3581430" cy="1569660"/>
            </a:xfrm>
            <a:prstGeom prst="rect">
              <a:avLst/>
            </a:prstGeom>
            <a:noFill/>
          </p:spPr>
          <p:txBody>
            <a:bodyPr wrap="none" rtlCol="0">
              <a:spAutoFit/>
            </a:bodyPr>
            <a:lstStyle/>
            <a:p>
              <a:r>
                <a:rPr lang="en-US" sz="2800" dirty="0" smtClean="0"/>
                <a:t>Is </a:t>
              </a:r>
              <a:r>
                <a:rPr lang="en-US" sz="4000" dirty="0" smtClean="0">
                  <a:sym typeface="Symbol" panose="05050102010706020507" pitchFamily="18" charset="2"/>
                </a:rPr>
                <a:t> </a:t>
              </a:r>
              <a:r>
                <a:rPr lang="en-US" sz="2800" dirty="0" err="1" smtClean="0">
                  <a:sym typeface="Symbol" panose="05050102010706020507" pitchFamily="18" charset="2"/>
                </a:rPr>
                <a:t>satisfiable</a:t>
              </a:r>
              <a:r>
                <a:rPr lang="en-US" sz="2800" dirty="0" smtClean="0">
                  <a:sym typeface="Symbol" panose="05050102010706020507" pitchFamily="18" charset="2"/>
                </a:rPr>
                <a:t>?</a:t>
              </a:r>
            </a:p>
            <a:p>
              <a:r>
                <a:rPr lang="en-US" sz="2800" dirty="0" smtClean="0">
                  <a:sym typeface="Symbol" panose="05050102010706020507" pitchFamily="18" charset="2"/>
                </a:rPr>
                <a:t>(we use Z3 solver)</a:t>
              </a:r>
            </a:p>
            <a:p>
              <a:r>
                <a:rPr lang="en-US" sz="2800" dirty="0" smtClean="0">
                  <a:sym typeface="Symbol" panose="05050102010706020507" pitchFamily="18" charset="2"/>
                </a:rPr>
                <a:t>If “yes” then </a:t>
              </a:r>
              <a:r>
                <a:rPr lang="en-US" sz="2800" dirty="0" smtClean="0">
                  <a:solidFill>
                    <a:srgbClr val="FF0000"/>
                  </a:solidFill>
                  <a:sym typeface="Symbol" panose="05050102010706020507" pitchFamily="18" charset="2"/>
                </a:rPr>
                <a:t>data race </a:t>
              </a:r>
              <a:r>
                <a:rPr lang="en-US" sz="2800" dirty="0" smtClean="0">
                  <a:solidFill>
                    <a:srgbClr val="FF0000"/>
                  </a:solidFill>
                </a:rPr>
                <a:t> </a:t>
              </a:r>
            </a:p>
          </p:txBody>
        </p:sp>
      </p:grpSp>
    </p:spTree>
    <p:extLst>
      <p:ext uri="{BB962C8B-B14F-4D97-AF65-F5344CB8AC3E}">
        <p14:creationId xmlns:p14="http://schemas.microsoft.com/office/powerpoint/2010/main" val="31035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313765" y="2267896"/>
            <a:ext cx="2250259" cy="3931604"/>
          </a:xfrm>
          <a:prstGeom prst="rect">
            <a:avLst/>
          </a:prstGeom>
        </p:spPr>
      </p:pic>
      <p:sp>
        <p:nvSpPr>
          <p:cNvPr id="2" name="Title 1"/>
          <p:cNvSpPr>
            <a:spLocks noGrp="1"/>
          </p:cNvSpPr>
          <p:nvPr>
            <p:ph type="title"/>
          </p:nvPr>
        </p:nvSpPr>
        <p:spPr/>
        <p:txBody>
          <a:bodyPr/>
          <a:lstStyle/>
          <a:p>
            <a:r>
              <a:rPr lang="en-US" dirty="0" smtClean="0"/>
              <a:t>Predicting Data Races</a:t>
            </a:r>
            <a:endParaRPr lang="en-US" dirty="0"/>
          </a:p>
        </p:txBody>
      </p:sp>
      <p:sp>
        <p:nvSpPr>
          <p:cNvPr id="10" name="TextBox 9"/>
          <p:cNvSpPr txBox="1"/>
          <p:nvPr/>
        </p:nvSpPr>
        <p:spPr>
          <a:xfrm>
            <a:off x="152400" y="1676400"/>
            <a:ext cx="2400016" cy="523220"/>
          </a:xfrm>
          <a:prstGeom prst="rect">
            <a:avLst/>
          </a:prstGeom>
          <a:noFill/>
        </p:spPr>
        <p:txBody>
          <a:bodyPr wrap="none" rtlCol="0">
            <a:spAutoFit/>
          </a:bodyPr>
          <a:lstStyle/>
          <a:p>
            <a:r>
              <a:rPr lang="en-US" sz="2800" u="sng" dirty="0" smtClean="0"/>
              <a:t>Code                    </a:t>
            </a:r>
            <a:endParaRPr lang="en-US" sz="2800" u="sng" dirty="0"/>
          </a:p>
        </p:txBody>
      </p:sp>
      <p:grpSp>
        <p:nvGrpSpPr>
          <p:cNvPr id="3" name="Group 2"/>
          <p:cNvGrpSpPr/>
          <p:nvPr/>
        </p:nvGrpSpPr>
        <p:grpSpPr>
          <a:xfrm>
            <a:off x="3162584" y="1676400"/>
            <a:ext cx="6155018" cy="3641943"/>
            <a:chOff x="3162584" y="1676400"/>
            <a:chExt cx="6155018" cy="3641943"/>
          </a:xfrm>
        </p:grpSpPr>
        <p:sp>
          <p:nvSpPr>
            <p:cNvPr id="5" name="TextBox 4"/>
            <p:cNvSpPr txBox="1"/>
            <p:nvPr/>
          </p:nvSpPr>
          <p:spPr>
            <a:xfrm>
              <a:off x="3200400" y="2209800"/>
              <a:ext cx="1903085" cy="3108543"/>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main</a:t>
              </a:r>
            </a:p>
            <a:p>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1. write(var,0)</a:t>
              </a:r>
            </a:p>
            <a:p>
              <a:r>
                <a:rPr lang="en-US" sz="1400" dirty="0" smtClean="0">
                  <a:latin typeface="Courier New" panose="02070309020205020404" pitchFamily="49" charset="0"/>
                  <a:cs typeface="Courier New" panose="02070309020205020404" pitchFamily="49" charset="0"/>
                </a:rPr>
                <a:t>2. fork(thread1)</a:t>
              </a:r>
            </a:p>
            <a:p>
              <a:r>
                <a:rPr lang="en-US" sz="1400" dirty="0">
                  <a:latin typeface="Courier New" panose="02070309020205020404" pitchFamily="49" charset="0"/>
                  <a:cs typeface="Courier New" panose="02070309020205020404" pitchFamily="49" charset="0"/>
                </a:rPr>
                <a:t>3</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f</a:t>
              </a:r>
              <a:r>
                <a:rPr lang="en-US" sz="1400" dirty="0" smtClean="0">
                  <a:latin typeface="Courier New" panose="02070309020205020404" pitchFamily="49" charset="0"/>
                  <a:cs typeface="Courier New" panose="02070309020205020404" pitchFamily="49" charset="0"/>
                </a:rPr>
                <a:t>ork(thread2)</a:t>
              </a: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8</a:t>
              </a:r>
              <a:r>
                <a:rPr lang="en-US" sz="1400" dirty="0" smtClean="0">
                  <a:latin typeface="Courier New" panose="02070309020205020404" pitchFamily="49" charset="0"/>
                  <a:cs typeface="Courier New" panose="02070309020205020404" pitchFamily="49" charset="0"/>
                </a:rPr>
                <a:t>. join(thread1)</a:t>
              </a:r>
            </a:p>
            <a:p>
              <a:r>
                <a:rPr lang="en-US" sz="1400" dirty="0">
                  <a:latin typeface="Courier New" panose="02070309020205020404" pitchFamily="49" charset="0"/>
                  <a:cs typeface="Courier New" panose="02070309020205020404" pitchFamily="49" charset="0"/>
                </a:rPr>
                <a:t>9</a:t>
              </a:r>
              <a:r>
                <a:rPr lang="en-US" sz="1400" dirty="0" smtClean="0">
                  <a:latin typeface="Courier New" panose="02070309020205020404" pitchFamily="49" charset="0"/>
                  <a:cs typeface="Courier New" panose="02070309020205020404" pitchFamily="49" charset="0"/>
                </a:rPr>
                <a:t>. join(thread2)</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a:t>
              </a:r>
              <a:r>
                <a:rPr lang="en-US" sz="1400" dirty="0" smtClean="0">
                  <a:latin typeface="Courier New" panose="02070309020205020404" pitchFamily="49" charset="0"/>
                  <a:cs typeface="Courier New" panose="02070309020205020404" pitchFamily="49" charset="0"/>
                </a:rPr>
                <a:t>eturn(2) </a:t>
              </a:r>
              <a:endParaRPr lang="en-US" sz="1400" dirty="0">
                <a:latin typeface="Courier New" panose="02070309020205020404" pitchFamily="49" charset="0"/>
                <a:cs typeface="Courier New" panose="02070309020205020404" pitchFamily="49" charset="0"/>
              </a:endParaRPr>
            </a:p>
          </p:txBody>
        </p:sp>
        <p:sp>
          <p:nvSpPr>
            <p:cNvPr id="8" name="TextBox 7"/>
            <p:cNvSpPr txBox="1"/>
            <p:nvPr/>
          </p:nvSpPr>
          <p:spPr>
            <a:xfrm>
              <a:off x="5257800" y="2209800"/>
              <a:ext cx="1903085" cy="1600438"/>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thread1</a:t>
              </a:r>
            </a:p>
            <a:p>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pPr marL="342900" indent="-342900">
                <a:buAutoNum type="arabicPeriod"/>
              </a:pP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4</a:t>
              </a:r>
              <a:r>
                <a:rPr lang="en-US" sz="1400" dirty="0" smtClean="0">
                  <a:latin typeface="Courier New" panose="02070309020205020404" pitchFamily="49" charset="0"/>
                  <a:cs typeface="Courier New" panose="02070309020205020404" pitchFamily="49" charset="0"/>
                </a:rPr>
                <a:t>. read(var,0)</a:t>
              </a:r>
            </a:p>
            <a:p>
              <a:r>
                <a:rPr lang="en-US" sz="1400" dirty="0" smtClean="0">
                  <a:latin typeface="Courier New" panose="02070309020205020404" pitchFamily="49" charset="0"/>
                  <a:cs typeface="Courier New" panose="02070309020205020404" pitchFamily="49" charset="0"/>
                </a:rPr>
                <a:t>5. write(var,1) </a:t>
              </a:r>
              <a:endParaRPr lang="en-US" sz="1400" dirty="0">
                <a:latin typeface="Courier New" panose="02070309020205020404" pitchFamily="49" charset="0"/>
                <a:cs typeface="Courier New" panose="02070309020205020404" pitchFamily="49" charset="0"/>
              </a:endParaRPr>
            </a:p>
          </p:txBody>
        </p:sp>
        <p:sp>
          <p:nvSpPr>
            <p:cNvPr id="9" name="TextBox 8"/>
            <p:cNvSpPr txBox="1"/>
            <p:nvPr/>
          </p:nvSpPr>
          <p:spPr>
            <a:xfrm>
              <a:off x="7327013" y="2209800"/>
              <a:ext cx="1903085" cy="2031325"/>
            </a:xfrm>
            <a:prstGeom prst="rect">
              <a:avLst/>
            </a:prstGeom>
            <a:noFill/>
          </p:spPr>
          <p:txBody>
            <a:bodyPr wrap="none" rtlCol="0">
              <a:spAutoFit/>
            </a:bodyPr>
            <a:lstStyle/>
            <a:p>
              <a:r>
                <a:rPr lang="en-US" sz="1400" dirty="0" smtClean="0">
                  <a:latin typeface="Courier New" panose="02070309020205020404" pitchFamily="49" charset="0"/>
                  <a:cs typeface="Courier New" panose="02070309020205020404" pitchFamily="49" charset="0"/>
                </a:rPr>
                <a:t>thread2</a:t>
              </a:r>
            </a:p>
            <a:p>
              <a:endParaRPr lang="en-US" sz="1400" dirty="0">
                <a:latin typeface="Courier New" panose="02070309020205020404" pitchFamily="49" charset="0"/>
                <a:cs typeface="Courier New" panose="02070309020205020404" pitchFamily="49" charset="0"/>
              </a:endParaRPr>
            </a:p>
            <a:p>
              <a:pPr marL="342900" indent="-342900">
                <a:buAutoNum type="arabicPeriod"/>
              </a:pPr>
              <a:endParaRPr lang="en-US" sz="1400" dirty="0" smtClean="0">
                <a:latin typeface="Courier New" panose="02070309020205020404" pitchFamily="49" charset="0"/>
                <a:cs typeface="Courier New" panose="02070309020205020404" pitchFamily="49" charset="0"/>
              </a:endParaRPr>
            </a:p>
            <a:p>
              <a:endParaRPr lang="en-US" sz="1400" dirty="0" smtClean="0">
                <a:latin typeface="Courier New" panose="02070309020205020404" pitchFamily="49" charset="0"/>
                <a:cs typeface="Courier New" panose="02070309020205020404" pitchFamily="49" charset="0"/>
              </a:endParaRPr>
            </a:p>
            <a:p>
              <a:endParaRPr lang="en-US" sz="1400" dirty="0" smtClean="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6. read(var,1)</a:t>
              </a:r>
            </a:p>
            <a:p>
              <a:r>
                <a:rPr lang="en-US" sz="1400" dirty="0">
                  <a:latin typeface="Courier New" panose="02070309020205020404" pitchFamily="49" charset="0"/>
                  <a:cs typeface="Courier New" panose="02070309020205020404" pitchFamily="49" charset="0"/>
                </a:rPr>
                <a:t>7</a:t>
              </a:r>
              <a:r>
                <a:rPr lang="en-US" sz="1400" dirty="0" smtClean="0">
                  <a:latin typeface="Courier New" panose="02070309020205020404" pitchFamily="49" charset="0"/>
                  <a:cs typeface="Courier New" panose="02070309020205020404" pitchFamily="49" charset="0"/>
                </a:rPr>
                <a:t>. write(var,2) </a:t>
              </a:r>
              <a:endParaRPr lang="en-US" sz="1400" dirty="0">
                <a:latin typeface="Courier New" panose="02070309020205020404" pitchFamily="49" charset="0"/>
                <a:cs typeface="Courier New" panose="02070309020205020404" pitchFamily="49" charset="0"/>
              </a:endParaRPr>
            </a:p>
          </p:txBody>
        </p:sp>
        <p:sp>
          <p:nvSpPr>
            <p:cNvPr id="11" name="TextBox 10"/>
            <p:cNvSpPr txBox="1"/>
            <p:nvPr/>
          </p:nvSpPr>
          <p:spPr>
            <a:xfrm>
              <a:off x="3162584" y="1676400"/>
              <a:ext cx="6155018" cy="523220"/>
            </a:xfrm>
            <a:prstGeom prst="rect">
              <a:avLst/>
            </a:prstGeom>
            <a:noFill/>
          </p:spPr>
          <p:txBody>
            <a:bodyPr wrap="none" rtlCol="0">
              <a:spAutoFit/>
            </a:bodyPr>
            <a:lstStyle/>
            <a:p>
              <a:r>
                <a:rPr lang="en-US" sz="2800" u="sng" dirty="0" smtClean="0"/>
                <a:t>Assume Expected Execution Trace          </a:t>
              </a:r>
              <a:endParaRPr lang="en-US" sz="2800" u="sng" dirty="0"/>
            </a:p>
          </p:txBody>
        </p:sp>
      </p:grpSp>
      <p:grpSp>
        <p:nvGrpSpPr>
          <p:cNvPr id="72" name="Group 71"/>
          <p:cNvGrpSpPr/>
          <p:nvPr/>
        </p:nvGrpSpPr>
        <p:grpSpPr>
          <a:xfrm>
            <a:off x="2895600" y="2607091"/>
            <a:ext cx="6112571" cy="4170482"/>
            <a:chOff x="2895600" y="2607091"/>
            <a:chExt cx="6112571" cy="4170482"/>
          </a:xfrm>
        </p:grpSpPr>
        <p:cxnSp>
          <p:nvCxnSpPr>
            <p:cNvPr id="48" name="Straight Arrow Connector 47"/>
            <p:cNvCxnSpPr/>
            <p:nvPr/>
          </p:nvCxnSpPr>
          <p:spPr>
            <a:xfrm>
              <a:off x="5294244" y="3448878"/>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371522" y="3879573"/>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220278" y="2763078"/>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230217" y="3038061"/>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230217" y="3339549"/>
              <a:ext cx="0" cy="11562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236844" y="4532244"/>
              <a:ext cx="0" cy="22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29200" y="3038061"/>
              <a:ext cx="265044" cy="3014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035550" y="3297976"/>
              <a:ext cx="2291463" cy="581597"/>
            </a:xfrm>
            <a:prstGeom prst="bentConnector3">
              <a:avLst>
                <a:gd name="adj1" fmla="val 1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4991042" y="3764071"/>
              <a:ext cx="309553" cy="6738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014614" y="4177990"/>
              <a:ext cx="2356907" cy="5700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895600" y="5345668"/>
              <a:ext cx="6099747" cy="400110"/>
            </a:xfrm>
            <a:prstGeom prst="rect">
              <a:avLst/>
            </a:prstGeom>
            <a:noFill/>
          </p:spPr>
          <p:txBody>
            <a:bodyPr wrap="none" rtlCol="0">
              <a:spAutoFit/>
            </a:bodyPr>
            <a:lstStyle/>
            <a:p>
              <a:r>
                <a:rPr lang="en-US" sz="2000" dirty="0" smtClean="0"/>
                <a:t>Encode causal dependence and </a:t>
              </a:r>
              <a:r>
                <a:rPr lang="en-US" sz="2000" dirty="0" smtClean="0">
                  <a:solidFill>
                    <a:srgbClr val="FF0000"/>
                  </a:solidFill>
                </a:rPr>
                <a:t>data race </a:t>
              </a:r>
              <a:r>
                <a:rPr lang="en-US" sz="2000" dirty="0" smtClean="0"/>
                <a:t>as constraints:</a:t>
              </a:r>
              <a:endParaRPr lang="en-US" sz="2000" dirty="0"/>
            </a:p>
          </p:txBody>
        </p:sp>
        <p:cxnSp>
          <p:nvCxnSpPr>
            <p:cNvPr id="65" name="Straight Connector 64"/>
            <p:cNvCxnSpPr/>
            <p:nvPr/>
          </p:nvCxnSpPr>
          <p:spPr>
            <a:xfrm>
              <a:off x="6858000" y="3448878"/>
              <a:ext cx="513521" cy="6592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Rounded Rectangular Callout 67"/>
            <p:cNvSpPr/>
            <p:nvPr/>
          </p:nvSpPr>
          <p:spPr>
            <a:xfrm>
              <a:off x="5448559" y="2607091"/>
              <a:ext cx="1649495" cy="560927"/>
            </a:xfrm>
            <a:prstGeom prst="wedgeRoundRectCallout">
              <a:avLst>
                <a:gd name="adj1" fmla="val -68570"/>
                <a:gd name="adj2" fmla="val 43941"/>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Causal dependence</a:t>
              </a:r>
              <a:endParaRPr lang="en-US" sz="1600" dirty="0">
                <a:solidFill>
                  <a:schemeClr val="tx1"/>
                </a:solidFill>
              </a:endParaRPr>
            </a:p>
          </p:txBody>
        </p:sp>
        <p:sp>
          <p:nvSpPr>
            <p:cNvPr id="69" name="Rounded Rectangular Callout 68"/>
            <p:cNvSpPr/>
            <p:nvPr/>
          </p:nvSpPr>
          <p:spPr>
            <a:xfrm>
              <a:off x="7190702" y="2999559"/>
              <a:ext cx="1104641" cy="616977"/>
            </a:xfrm>
            <a:prstGeom prst="wedgeRoundRectCallout">
              <a:avLst>
                <a:gd name="adj1" fmla="val -68570"/>
                <a:gd name="adj2" fmla="val 43941"/>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Potential</a:t>
              </a:r>
              <a:r>
                <a:rPr lang="en-US" sz="1600" dirty="0" err="1" smtClean="0">
                  <a:solidFill>
                    <a:srgbClr val="FF0000"/>
                  </a:solidFill>
                </a:rPr>
                <a:t>data</a:t>
              </a:r>
              <a:r>
                <a:rPr lang="en-US" sz="1600" dirty="0" smtClean="0">
                  <a:solidFill>
                    <a:srgbClr val="FF0000"/>
                  </a:solidFill>
                </a:rPr>
                <a:t> race</a:t>
              </a:r>
              <a:endParaRPr lang="en-US" sz="1600" dirty="0">
                <a:solidFill>
                  <a:srgbClr val="FF0000"/>
                </a:solidFill>
              </a:endParaRPr>
            </a:p>
          </p:txBody>
        </p:sp>
        <p:sp>
          <p:nvSpPr>
            <p:cNvPr id="70" name="TextBox 69"/>
            <p:cNvSpPr txBox="1"/>
            <p:nvPr/>
          </p:nvSpPr>
          <p:spPr>
            <a:xfrm>
              <a:off x="2895600" y="5638800"/>
              <a:ext cx="6112571" cy="1138773"/>
            </a:xfrm>
            <a:prstGeom prst="rect">
              <a:avLst/>
            </a:prstGeom>
            <a:noFill/>
          </p:spPr>
          <p:txBody>
            <a:bodyPr wrap="none" rtlCol="0">
              <a:spAutoFit/>
            </a:bodyPr>
            <a:lstStyle/>
            <a:p>
              <a:r>
                <a:rPr lang="en-US" sz="3200" dirty="0" smtClean="0">
                  <a:sym typeface="Symbol" panose="05050102010706020507" pitchFamily="18" charset="2"/>
                </a:rPr>
                <a:t></a:t>
              </a:r>
              <a:r>
                <a:rPr lang="en-US" dirty="0" smtClean="0">
                  <a:sym typeface="Symbol" panose="05050102010706020507" pitchFamily="18" charset="2"/>
                </a:rPr>
                <a:t>  =  </a:t>
              </a:r>
              <a:r>
                <a:rPr lang="en-US" dirty="0" smtClean="0">
                  <a:latin typeface="Courier New" panose="02070309020205020404" pitchFamily="49" charset="0"/>
                  <a:cs typeface="Courier New" panose="02070309020205020404" pitchFamily="49" charset="0"/>
                </a:rPr>
                <a:t>O1&lt;O2&lt;O3&lt;O8&lt;O9 /\ O4&lt;O5 /\ O6&lt;O7</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O2&lt;O4 /\ O3&lt;O6 /\ O5&lt;O8 /\ O7&lt;O9</a:t>
              </a:r>
            </a:p>
            <a:p>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O4=O7     // only one out of 3 races</a:t>
              </a:r>
              <a:endParaRPr lang="en-US" dirty="0">
                <a:solidFill>
                  <a:srgbClr val="FF0000"/>
                </a:solidFill>
                <a:latin typeface="Courier New" panose="02070309020205020404" pitchFamily="49" charset="0"/>
                <a:cs typeface="Courier New" panose="02070309020205020404" pitchFamily="49" charset="0"/>
              </a:endParaRPr>
            </a:p>
          </p:txBody>
        </p:sp>
      </p:grpSp>
      <p:sp>
        <p:nvSpPr>
          <p:cNvPr id="73" name="Rounded Rectangular Callout 72"/>
          <p:cNvSpPr/>
          <p:nvPr/>
        </p:nvSpPr>
        <p:spPr>
          <a:xfrm>
            <a:off x="15850" y="3448878"/>
            <a:ext cx="2965492" cy="1840432"/>
          </a:xfrm>
          <a:prstGeom prst="wedgeRoundRectCallout">
            <a:avLst>
              <a:gd name="adj1" fmla="val 49145"/>
              <a:gd name="adj2" fmla="val 86532"/>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If </a:t>
            </a:r>
            <a:r>
              <a:rPr lang="en-US" sz="2400" dirty="0" smtClean="0">
                <a:solidFill>
                  <a:schemeClr val="tx1"/>
                </a:solidFill>
                <a:sym typeface="Symbol" panose="05050102010706020507" pitchFamily="18" charset="2"/>
              </a:rPr>
              <a:t> </a:t>
            </a:r>
            <a:r>
              <a:rPr lang="en-US" sz="2400" dirty="0" err="1" smtClean="0">
                <a:solidFill>
                  <a:schemeClr val="tx1"/>
                </a:solidFill>
              </a:rPr>
              <a:t>satisfiable</a:t>
            </a:r>
            <a:r>
              <a:rPr lang="en-US" sz="2400" dirty="0" smtClean="0">
                <a:solidFill>
                  <a:schemeClr val="tx1"/>
                </a:solidFill>
              </a:rPr>
              <a:t> then </a:t>
            </a:r>
            <a:r>
              <a:rPr lang="en-US" sz="2400" dirty="0" smtClean="0">
                <a:solidFill>
                  <a:srgbClr val="FF0000"/>
                </a:solidFill>
              </a:rPr>
              <a:t>data race </a:t>
            </a:r>
            <a:r>
              <a:rPr lang="en-US" sz="2400" dirty="0" smtClean="0">
                <a:solidFill>
                  <a:schemeClr val="tx1"/>
                </a:solidFill>
              </a:rPr>
              <a:t>is possible</a:t>
            </a:r>
          </a:p>
          <a:p>
            <a:pPr algn="ctr"/>
            <a:r>
              <a:rPr lang="en-US" sz="2400" dirty="0" smtClean="0">
                <a:solidFill>
                  <a:schemeClr val="tx1"/>
                </a:solidFill>
              </a:rPr>
              <a:t>(no false alarm)</a:t>
            </a:r>
            <a:endParaRPr lang="en-US" sz="2400" dirty="0">
              <a:solidFill>
                <a:schemeClr val="tx1"/>
              </a:solidFill>
            </a:endParaRPr>
          </a:p>
        </p:txBody>
      </p:sp>
    </p:spTree>
    <p:extLst>
      <p:ext uri="{BB962C8B-B14F-4D97-AF65-F5344CB8AC3E}">
        <p14:creationId xmlns:p14="http://schemas.microsoft.com/office/powerpoint/2010/main" val="219977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008532" cy="1252566"/>
          </a:xfrm>
        </p:spPr>
        <p:txBody>
          <a:bodyPr>
            <a:noAutofit/>
          </a:bodyPr>
          <a:lstStyle/>
          <a:p>
            <a:r>
              <a:rPr lang="en-US" sz="4400" dirty="0" smtClean="0"/>
              <a:t>RV-Predict Features</a:t>
            </a:r>
            <a:endParaRPr lang="en-US" sz="4400" dirty="0"/>
          </a:p>
        </p:txBody>
      </p:sp>
      <p:sp>
        <p:nvSpPr>
          <p:cNvPr id="11" name="TextBox 10"/>
          <p:cNvSpPr txBox="1"/>
          <p:nvPr/>
        </p:nvSpPr>
        <p:spPr>
          <a:xfrm>
            <a:off x="3837104" y="1699736"/>
            <a:ext cx="1268296" cy="738664"/>
          </a:xfrm>
          <a:prstGeom prst="rect">
            <a:avLst/>
          </a:prstGeom>
          <a:noFill/>
        </p:spPr>
        <p:txBody>
          <a:bodyPr wrap="none" rtlCol="0">
            <a:spAutoFit/>
          </a:bodyPr>
          <a:lstStyle/>
          <a:p>
            <a:pPr algn="ctr"/>
            <a:r>
              <a:rPr lang="en-US" sz="2100" dirty="0"/>
              <a:t>Program</a:t>
            </a:r>
          </a:p>
          <a:p>
            <a:pPr algn="ctr"/>
            <a:r>
              <a:rPr lang="en-US" sz="2100" dirty="0"/>
              <a:t>behaviors</a:t>
            </a:r>
          </a:p>
        </p:txBody>
      </p:sp>
      <p:grpSp>
        <p:nvGrpSpPr>
          <p:cNvPr id="5" name="Group 4"/>
          <p:cNvGrpSpPr/>
          <p:nvPr/>
        </p:nvGrpSpPr>
        <p:grpSpPr>
          <a:xfrm>
            <a:off x="3024964" y="2438400"/>
            <a:ext cx="2766236" cy="1828800"/>
            <a:chOff x="1424763" y="2879652"/>
            <a:chExt cx="6294475" cy="3216348"/>
          </a:xfrm>
        </p:grpSpPr>
        <p:sp>
          <p:nvSpPr>
            <p:cNvPr id="10" name="Isosceles Triangle 9"/>
            <p:cNvSpPr/>
            <p:nvPr/>
          </p:nvSpPr>
          <p:spPr>
            <a:xfrm>
              <a:off x="1424763" y="2879652"/>
              <a:ext cx="6294475" cy="3216347"/>
            </a:xfrm>
            <a:prstGeom prst="triangle">
              <a:avLst/>
            </a:prstGeom>
            <a:solidFill>
              <a:srgbClr val="1C9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3387797" y="2879652"/>
              <a:ext cx="1868674" cy="3216347"/>
              <a:chOff x="4517062" y="2098161"/>
              <a:chExt cx="2491565" cy="4288463"/>
            </a:xfrm>
          </p:grpSpPr>
          <p:sp>
            <p:nvSpPr>
              <p:cNvPr id="12" name="Isosceles Triangle 11"/>
              <p:cNvSpPr/>
              <p:nvPr/>
            </p:nvSpPr>
            <p:spPr>
              <a:xfrm>
                <a:off x="4517064" y="2098161"/>
                <a:ext cx="2491563" cy="2902685"/>
              </a:xfrm>
              <a:prstGeom prst="triangle">
                <a:avLst>
                  <a:gd name="adj" fmla="val 63656"/>
                </a:avLst>
              </a:prstGeom>
              <a:solidFill>
                <a:srgbClr val="259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apezoid 12"/>
              <p:cNvSpPr/>
              <p:nvPr/>
            </p:nvSpPr>
            <p:spPr>
              <a:xfrm rot="10800000">
                <a:off x="4517062" y="5000846"/>
                <a:ext cx="2491563" cy="1385778"/>
              </a:xfrm>
              <a:prstGeom prst="trapezoid">
                <a:avLst/>
              </a:prstGeom>
              <a:solidFill>
                <a:srgbClr val="259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Freeform 18"/>
            <p:cNvSpPr/>
            <p:nvPr/>
          </p:nvSpPr>
          <p:spPr>
            <a:xfrm>
              <a:off x="4318444" y="2879652"/>
              <a:ext cx="414670" cy="3216348"/>
            </a:xfrm>
            <a:custGeom>
              <a:avLst/>
              <a:gdLst>
                <a:gd name="connsiteX0" fmla="*/ 411125 w 800986"/>
                <a:gd name="connsiteY0" fmla="*/ 0 h 4635795"/>
                <a:gd name="connsiteX1" fmla="*/ 800986 w 800986"/>
                <a:gd name="connsiteY1" fmla="*/ 999460 h 4635795"/>
                <a:gd name="connsiteX2" fmla="*/ 219739 w 800986"/>
                <a:gd name="connsiteY2" fmla="*/ 2282455 h 4635795"/>
                <a:gd name="connsiteX3" fmla="*/ 744279 w 800986"/>
                <a:gd name="connsiteY3" fmla="*/ 3423683 h 4635795"/>
                <a:gd name="connsiteX4" fmla="*/ 0 w 800986"/>
                <a:gd name="connsiteY4" fmla="*/ 4330995 h 4635795"/>
                <a:gd name="connsiteX5" fmla="*/ 616688 w 800986"/>
                <a:gd name="connsiteY5" fmla="*/ 4635795 h 4635795"/>
                <a:gd name="connsiteX6" fmla="*/ 616688 w 800986"/>
                <a:gd name="connsiteY6" fmla="*/ 4635795 h 4635795"/>
                <a:gd name="connsiteX0" fmla="*/ 411125 w 744279"/>
                <a:gd name="connsiteY0" fmla="*/ 0 h 4635795"/>
                <a:gd name="connsiteX1" fmla="*/ 602511 w 744279"/>
                <a:gd name="connsiteY1" fmla="*/ 1084521 h 4635795"/>
                <a:gd name="connsiteX2" fmla="*/ 219739 w 744279"/>
                <a:gd name="connsiteY2" fmla="*/ 2282455 h 4635795"/>
                <a:gd name="connsiteX3" fmla="*/ 744279 w 744279"/>
                <a:gd name="connsiteY3" fmla="*/ 3423683 h 4635795"/>
                <a:gd name="connsiteX4" fmla="*/ 0 w 744279"/>
                <a:gd name="connsiteY4" fmla="*/ 4330995 h 4635795"/>
                <a:gd name="connsiteX5" fmla="*/ 616688 w 744279"/>
                <a:gd name="connsiteY5" fmla="*/ 4635795 h 4635795"/>
                <a:gd name="connsiteX6" fmla="*/ 616688 w 744279"/>
                <a:gd name="connsiteY6" fmla="*/ 4635795 h 4635795"/>
                <a:gd name="connsiteX0" fmla="*/ 460745 w 793899"/>
                <a:gd name="connsiteY0" fmla="*/ 0 h 4635795"/>
                <a:gd name="connsiteX1" fmla="*/ 652131 w 793899"/>
                <a:gd name="connsiteY1" fmla="*/ 1084521 h 4635795"/>
                <a:gd name="connsiteX2" fmla="*/ 0 w 793899"/>
                <a:gd name="connsiteY2" fmla="*/ 1793357 h 4635795"/>
                <a:gd name="connsiteX3" fmla="*/ 793899 w 793899"/>
                <a:gd name="connsiteY3" fmla="*/ 3423683 h 4635795"/>
                <a:gd name="connsiteX4" fmla="*/ 49620 w 793899"/>
                <a:gd name="connsiteY4" fmla="*/ 4330995 h 4635795"/>
                <a:gd name="connsiteX5" fmla="*/ 666308 w 793899"/>
                <a:gd name="connsiteY5" fmla="*/ 4635795 h 4635795"/>
                <a:gd name="connsiteX6" fmla="*/ 666308 w 793899"/>
                <a:gd name="connsiteY6" fmla="*/ 4635795 h 4635795"/>
                <a:gd name="connsiteX0" fmla="*/ 460745 w 666308"/>
                <a:gd name="connsiteY0" fmla="*/ 0 h 4635795"/>
                <a:gd name="connsiteX1" fmla="*/ 652131 w 666308"/>
                <a:gd name="connsiteY1" fmla="*/ 1084521 h 4635795"/>
                <a:gd name="connsiteX2" fmla="*/ 0 w 666308"/>
                <a:gd name="connsiteY2" fmla="*/ 1793357 h 4635795"/>
                <a:gd name="connsiteX3" fmla="*/ 574159 w 666308"/>
                <a:gd name="connsiteY3" fmla="*/ 2459664 h 4635795"/>
                <a:gd name="connsiteX4" fmla="*/ 49620 w 666308"/>
                <a:gd name="connsiteY4" fmla="*/ 4330995 h 4635795"/>
                <a:gd name="connsiteX5" fmla="*/ 666308 w 666308"/>
                <a:gd name="connsiteY5" fmla="*/ 4635795 h 4635795"/>
                <a:gd name="connsiteX6" fmla="*/ 666308 w 666308"/>
                <a:gd name="connsiteY6" fmla="*/ 4635795 h 4635795"/>
                <a:gd name="connsiteX0" fmla="*/ 637953 w 843516"/>
                <a:gd name="connsiteY0" fmla="*/ 0 h 4635795"/>
                <a:gd name="connsiteX1" fmla="*/ 829339 w 843516"/>
                <a:gd name="connsiteY1" fmla="*/ 1084521 h 4635795"/>
                <a:gd name="connsiteX2" fmla="*/ 177208 w 843516"/>
                <a:gd name="connsiteY2" fmla="*/ 1793357 h 4635795"/>
                <a:gd name="connsiteX3" fmla="*/ 751367 w 843516"/>
                <a:gd name="connsiteY3" fmla="*/ 2459664 h 4635795"/>
                <a:gd name="connsiteX4" fmla="*/ 0 w 843516"/>
                <a:gd name="connsiteY4" fmla="*/ 3062177 h 4635795"/>
                <a:gd name="connsiteX5" fmla="*/ 843516 w 843516"/>
                <a:gd name="connsiteY5" fmla="*/ 4635795 h 4635795"/>
                <a:gd name="connsiteX6" fmla="*/ 843516 w 843516"/>
                <a:gd name="connsiteY6" fmla="*/ 4635795 h 4635795"/>
                <a:gd name="connsiteX0" fmla="*/ 460745 w 666308"/>
                <a:gd name="connsiteY0" fmla="*/ 0 h 4635795"/>
                <a:gd name="connsiteX1" fmla="*/ 652131 w 666308"/>
                <a:gd name="connsiteY1" fmla="*/ 1084521 h 4635795"/>
                <a:gd name="connsiteX2" fmla="*/ 0 w 666308"/>
                <a:gd name="connsiteY2" fmla="*/ 1793357 h 4635795"/>
                <a:gd name="connsiteX3" fmla="*/ 574159 w 666308"/>
                <a:gd name="connsiteY3" fmla="*/ 2459664 h 4635795"/>
                <a:gd name="connsiteX4" fmla="*/ 113415 w 666308"/>
                <a:gd name="connsiteY4" fmla="*/ 3682837 h 4635795"/>
                <a:gd name="connsiteX5" fmla="*/ 666308 w 666308"/>
                <a:gd name="connsiteY5" fmla="*/ 4635795 h 4635795"/>
                <a:gd name="connsiteX6" fmla="*/ 666308 w 666308"/>
                <a:gd name="connsiteY6" fmla="*/ 4635795 h 4635795"/>
                <a:gd name="connsiteX0" fmla="*/ 347330 w 552893"/>
                <a:gd name="connsiteY0" fmla="*/ 0 h 4635795"/>
                <a:gd name="connsiteX1" fmla="*/ 538716 w 552893"/>
                <a:gd name="connsiteY1" fmla="*/ 1084521 h 4635795"/>
                <a:gd name="connsiteX2" fmla="*/ 184297 w 552893"/>
                <a:gd name="connsiteY2" fmla="*/ 1839332 h 4635795"/>
                <a:gd name="connsiteX3" fmla="*/ 460744 w 552893"/>
                <a:gd name="connsiteY3" fmla="*/ 2459664 h 4635795"/>
                <a:gd name="connsiteX4" fmla="*/ 0 w 552893"/>
                <a:gd name="connsiteY4" fmla="*/ 3682837 h 4635795"/>
                <a:gd name="connsiteX5" fmla="*/ 552893 w 552893"/>
                <a:gd name="connsiteY5" fmla="*/ 4635795 h 4635795"/>
                <a:gd name="connsiteX6" fmla="*/ 552893 w 552893"/>
                <a:gd name="connsiteY6" fmla="*/ 4635795 h 463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93" h="4635795">
                  <a:moveTo>
                    <a:pt x="347330" y="0"/>
                  </a:moveTo>
                  <a:lnTo>
                    <a:pt x="538716" y="1084521"/>
                  </a:lnTo>
                  <a:lnTo>
                    <a:pt x="184297" y="1839332"/>
                  </a:lnTo>
                  <a:lnTo>
                    <a:pt x="460744" y="2459664"/>
                  </a:lnTo>
                  <a:lnTo>
                    <a:pt x="0" y="3682837"/>
                  </a:lnTo>
                  <a:lnTo>
                    <a:pt x="552893" y="4635795"/>
                  </a:lnTo>
                  <a:lnTo>
                    <a:pt x="552893" y="4635795"/>
                  </a:lnTo>
                </a:path>
              </a:pathLst>
            </a:custGeom>
            <a:noFill/>
            <a:ln w="508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 name="Rectangular Callout 17"/>
          <p:cNvSpPr/>
          <p:nvPr/>
        </p:nvSpPr>
        <p:spPr>
          <a:xfrm>
            <a:off x="457200" y="1971010"/>
            <a:ext cx="2286000" cy="1705229"/>
          </a:xfrm>
          <a:prstGeom prst="wedgeRectCallout">
            <a:avLst>
              <a:gd name="adj1" fmla="val 108755"/>
              <a:gd name="adj2" fmla="val 27548"/>
            </a:avLst>
          </a:prstGeom>
          <a:noFill/>
          <a:ln w="25400">
            <a:solidFill>
              <a:srgbClr val="259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a:solidFill>
                <a:schemeClr val="tx1"/>
              </a:solidFill>
            </a:endParaRPr>
          </a:p>
          <a:p>
            <a:pPr algn="ctr"/>
            <a:r>
              <a:rPr lang="en-US" sz="1600" dirty="0" smtClean="0">
                <a:solidFill>
                  <a:schemeClr val="tx1"/>
                </a:solidFill>
              </a:rPr>
              <a:t>Provably correct and maximal space of </a:t>
            </a:r>
            <a:r>
              <a:rPr lang="en-US" sz="1600" dirty="0">
                <a:solidFill>
                  <a:schemeClr val="tx1"/>
                </a:solidFill>
              </a:rPr>
              <a:t>causally equivalent paths predicted from one </a:t>
            </a:r>
            <a:r>
              <a:rPr lang="en-US" sz="1600" dirty="0" smtClean="0">
                <a:solidFill>
                  <a:schemeClr val="tx1"/>
                </a:solidFill>
              </a:rPr>
              <a:t>path</a:t>
            </a:r>
            <a:endParaRPr lang="en-US" sz="1600" dirty="0">
              <a:solidFill>
                <a:schemeClr val="tx1"/>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68" y="2069068"/>
            <a:ext cx="1101408" cy="468885"/>
          </a:xfrm>
          <a:prstGeom prst="rect">
            <a:avLst/>
          </a:prstGeom>
        </p:spPr>
      </p:pic>
      <p:sp>
        <p:nvSpPr>
          <p:cNvPr id="23" name="Content Placeholder 2"/>
          <p:cNvSpPr>
            <a:spLocks noGrp="1"/>
          </p:cNvSpPr>
          <p:nvPr>
            <p:ph idx="1"/>
          </p:nvPr>
        </p:nvSpPr>
        <p:spPr>
          <a:xfrm>
            <a:off x="457200" y="4462434"/>
            <a:ext cx="8153400" cy="2243166"/>
          </a:xfrm>
        </p:spPr>
        <p:txBody>
          <a:bodyPr>
            <a:normAutofit fontScale="92500" lnSpcReduction="10000"/>
          </a:bodyPr>
          <a:lstStyle/>
          <a:p>
            <a:r>
              <a:rPr lang="en-US" dirty="0" smtClean="0"/>
              <a:t>Also </a:t>
            </a:r>
            <a:r>
              <a:rPr lang="en-US" dirty="0" smtClean="0">
                <a:solidFill>
                  <a:srgbClr val="0070C0"/>
                </a:solidFill>
              </a:rPr>
              <a:t>synchronization</a:t>
            </a:r>
            <a:r>
              <a:rPr lang="en-US" dirty="0" smtClean="0"/>
              <a:t>, </a:t>
            </a:r>
            <a:r>
              <a:rPr lang="en-US" dirty="0" smtClean="0">
                <a:solidFill>
                  <a:srgbClr val="0070C0"/>
                </a:solidFill>
              </a:rPr>
              <a:t>interrupts</a:t>
            </a:r>
            <a:r>
              <a:rPr lang="en-US" dirty="0" smtClean="0"/>
              <a:t>; see demo</a:t>
            </a:r>
          </a:p>
          <a:p>
            <a:r>
              <a:rPr lang="en-US" dirty="0" smtClean="0">
                <a:solidFill>
                  <a:srgbClr val="0070C0"/>
                </a:solidFill>
              </a:rPr>
              <a:t>No false alarms</a:t>
            </a:r>
            <a:r>
              <a:rPr lang="en-US" dirty="0" smtClean="0"/>
              <a:t>: all predicted races are real</a:t>
            </a:r>
          </a:p>
          <a:p>
            <a:r>
              <a:rPr lang="en-US" dirty="0" smtClean="0">
                <a:solidFill>
                  <a:srgbClr val="0070C0"/>
                </a:solidFill>
              </a:rPr>
              <a:t>Maximal</a:t>
            </a:r>
            <a:r>
              <a:rPr lang="en-US" dirty="0" smtClean="0"/>
              <a:t>: Impossible to precisely (without false alarms) predict more races than RV-Predict does from the same execution trace</a:t>
            </a:r>
          </a:p>
        </p:txBody>
      </p:sp>
      <p:sp>
        <p:nvSpPr>
          <p:cNvPr id="15" name="TextBox 14"/>
          <p:cNvSpPr txBox="1"/>
          <p:nvPr/>
        </p:nvSpPr>
        <p:spPr>
          <a:xfrm>
            <a:off x="7696200" y="5950803"/>
            <a:ext cx="1415772" cy="830997"/>
          </a:xfrm>
          <a:prstGeom prst="rect">
            <a:avLst/>
          </a:prstGeom>
          <a:noFill/>
        </p:spPr>
        <p:txBody>
          <a:bodyPr wrap="none" rtlCol="0">
            <a:spAutoFit/>
          </a:bodyPr>
          <a:lstStyle/>
          <a:p>
            <a:r>
              <a:rPr lang="en-US" sz="2400" b="1" dirty="0" smtClean="0">
                <a:solidFill>
                  <a:schemeClr val="bg1">
                    <a:lumMod val="65000"/>
                  </a:schemeClr>
                </a:solidFill>
              </a:rPr>
              <a:t>[PLDI’14]</a:t>
            </a:r>
          </a:p>
          <a:p>
            <a:r>
              <a:rPr lang="en-US" sz="2400" b="1" dirty="0" smtClean="0">
                <a:solidFill>
                  <a:schemeClr val="bg1">
                    <a:lumMod val="65000"/>
                  </a:schemeClr>
                </a:solidFill>
              </a:rPr>
              <a:t>[RV’12]</a:t>
            </a:r>
            <a:endParaRPr lang="en-US" sz="2400" b="1" dirty="0">
              <a:solidFill>
                <a:schemeClr val="bg1">
                  <a:lumMod val="65000"/>
                </a:schemeClr>
              </a:solidFill>
            </a:endParaRPr>
          </a:p>
        </p:txBody>
      </p:sp>
    </p:spTree>
    <p:extLst>
      <p:ext uri="{BB962C8B-B14F-4D97-AF65-F5344CB8AC3E}">
        <p14:creationId xmlns:p14="http://schemas.microsoft.com/office/powerpoint/2010/main" val="1662596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RV-Predict DEMO</a:t>
            </a:r>
            <a:endParaRPr lang="en-US" dirty="0"/>
          </a:p>
        </p:txBody>
      </p:sp>
      <p:sp>
        <p:nvSpPr>
          <p:cNvPr id="3" name="Content Placeholder 2"/>
          <p:cNvSpPr>
            <a:spLocks noGrp="1"/>
          </p:cNvSpPr>
          <p:nvPr>
            <p:ph idx="1"/>
          </p:nvPr>
        </p:nvSpPr>
        <p:spPr/>
        <p:txBody>
          <a:bodyPr>
            <a:normAutofit/>
          </a:bodyPr>
          <a:lstStyle/>
          <a:p>
            <a:r>
              <a:rPr lang="en-US" dirty="0" smtClean="0"/>
              <a:t>Go </a:t>
            </a:r>
            <a:r>
              <a:rPr lang="en-US" dirty="0"/>
              <a:t>to </a:t>
            </a:r>
            <a:r>
              <a:rPr lang="en-US" dirty="0" smtClean="0">
                <a:hlinkClick r:id="rId3"/>
              </a:rPr>
              <a:t>https://runtimeverification.com/predict</a:t>
            </a:r>
            <a:r>
              <a:rPr lang="en-US" dirty="0" smtClean="0"/>
              <a:t>  to download RV-Predict (currently only Java 8 version available); </a:t>
            </a:r>
            <a:r>
              <a:rPr lang="en-US" dirty="0" err="1" smtClean="0"/>
              <a:t>javac</a:t>
            </a:r>
            <a:r>
              <a:rPr lang="en-US" dirty="0" smtClean="0"/>
              <a:t> and then execute the Java programs under folder </a:t>
            </a:r>
            <a:r>
              <a:rPr lang="en-US" dirty="0" smtClean="0">
                <a:latin typeface="Courier New" panose="02070309020205020404" pitchFamily="49" charset="0"/>
                <a:cs typeface="Courier New" panose="02070309020205020404" pitchFamily="49" charset="0"/>
              </a:rPr>
              <a:t>examples</a:t>
            </a:r>
          </a:p>
          <a:p>
            <a:pPr lvl="1"/>
            <a:r>
              <a:rPr lang="en-US" dirty="0" smtClean="0"/>
              <a:t>Most of the examples above are also discussed, with detailed comments, at</a:t>
            </a:r>
          </a:p>
          <a:p>
            <a:pPr marL="210312" indent="0">
              <a:buNone/>
            </a:pPr>
            <a:r>
              <a:rPr lang="en-US" sz="2400" dirty="0">
                <a:hlinkClick r:id="rId4"/>
              </a:rPr>
              <a:t>https://</a:t>
            </a:r>
            <a:r>
              <a:rPr lang="en-US" sz="2400" dirty="0" smtClean="0">
                <a:hlinkClick r:id="rId4"/>
              </a:rPr>
              <a:t>runtimeverification.com/predict/docs/runningexamples</a:t>
            </a:r>
            <a:endParaRPr lang="en-US" sz="2400" dirty="0" smtClean="0"/>
          </a:p>
          <a:p>
            <a:pPr marL="210312" indent="0">
              <a:buNone/>
            </a:pPr>
            <a:r>
              <a:rPr lang="en-US" sz="2400" dirty="0">
                <a:hlinkClick r:id="rId5"/>
              </a:rPr>
              <a:t>https://runtimeverification.com/blog/?</a:t>
            </a:r>
            <a:r>
              <a:rPr lang="en-US" sz="2400" dirty="0" smtClean="0">
                <a:hlinkClick r:id="rId5"/>
              </a:rPr>
              <a:t>p=58</a:t>
            </a:r>
            <a:endParaRPr lang="en-US" sz="2400" dirty="0" smtClean="0"/>
          </a:p>
          <a:p>
            <a:pPr marL="768096" lvl="2" indent="0">
              <a:buNone/>
            </a:pPr>
            <a:endParaRPr lang="en-US" dirty="0"/>
          </a:p>
        </p:txBody>
      </p:sp>
    </p:spTree>
    <p:extLst>
      <p:ext uri="{BB962C8B-B14F-4D97-AF65-F5344CB8AC3E}">
        <p14:creationId xmlns:p14="http://schemas.microsoft.com/office/powerpoint/2010/main" val="1031090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RV-Monitor</a:t>
            </a:r>
            <a:endParaRPr lang="en-US" dirty="0"/>
          </a:p>
        </p:txBody>
      </p:sp>
      <p:sp>
        <p:nvSpPr>
          <p:cNvPr id="5" name="Subtitle 4"/>
          <p:cNvSpPr>
            <a:spLocks noGrp="1"/>
          </p:cNvSpPr>
          <p:nvPr>
            <p:ph type="subTitle" idx="1"/>
          </p:nvPr>
        </p:nvSpPr>
        <p:spPr/>
        <p:txBody>
          <a:bodyPr/>
          <a:lstStyle/>
          <a:p>
            <a:r>
              <a:rPr lang="en-US" dirty="0" smtClean="0"/>
              <a:t>Monitor Safety Requirements and Recover when Violations Detected </a:t>
            </a:r>
            <a:endParaRPr lang="en-US" dirty="0"/>
          </a:p>
        </p:txBody>
      </p:sp>
    </p:spTree>
    <p:extLst>
      <p:ext uri="{BB962C8B-B14F-4D97-AF65-F5344CB8AC3E}">
        <p14:creationId xmlns:p14="http://schemas.microsoft.com/office/powerpoint/2010/main" val="2701240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RV-Monitor for C</a:t>
            </a:r>
            <a:endParaRPr lang="en-US" dirty="0"/>
          </a:p>
        </p:txBody>
      </p:sp>
      <p:sp>
        <p:nvSpPr>
          <p:cNvPr id="3" name="Content Placeholder 2"/>
          <p:cNvSpPr>
            <a:spLocks noGrp="1"/>
          </p:cNvSpPr>
          <p:nvPr>
            <p:ph idx="1"/>
          </p:nvPr>
        </p:nvSpPr>
        <p:spPr>
          <a:xfrm>
            <a:off x="228600" y="1775191"/>
            <a:ext cx="8686800" cy="4625609"/>
          </a:xfrm>
        </p:spPr>
        <p:txBody>
          <a:bodyPr>
            <a:normAutofit fontScale="92500" lnSpcReduction="10000"/>
          </a:bodyPr>
          <a:lstStyle/>
          <a:p>
            <a:r>
              <a:rPr lang="en-US" dirty="0" smtClean="0"/>
              <a:t>RV-Monitor is a code generator</a:t>
            </a:r>
          </a:p>
          <a:p>
            <a:pPr lvl="1"/>
            <a:r>
              <a:rPr lang="en-US" dirty="0" smtClean="0"/>
              <a:t>Takes safety property specifications as input</a:t>
            </a:r>
          </a:p>
          <a:p>
            <a:pPr lvl="1"/>
            <a:r>
              <a:rPr lang="en-US" dirty="0"/>
              <a:t>G</a:t>
            </a:r>
            <a:r>
              <a:rPr lang="en-US" dirty="0" smtClean="0"/>
              <a:t>enerates efficient monitoring code library as output</a:t>
            </a:r>
          </a:p>
          <a:p>
            <a:pPr lvl="2"/>
            <a:r>
              <a:rPr lang="en-US" dirty="0" smtClean="0"/>
              <a:t>Provably correct: proof certificate can also be generated</a:t>
            </a:r>
          </a:p>
          <a:p>
            <a:r>
              <a:rPr lang="en-US" dirty="0" smtClean="0"/>
              <a:t>Specifications can be implicit (generic API protocols) or explicit (application-specific)</a:t>
            </a:r>
          </a:p>
          <a:p>
            <a:r>
              <a:rPr lang="en-US" dirty="0" smtClean="0"/>
              <a:t>RV-Monitor specifications consist of</a:t>
            </a:r>
          </a:p>
          <a:p>
            <a:pPr lvl="1"/>
            <a:r>
              <a:rPr lang="en-US" i="1" dirty="0" smtClean="0"/>
              <a:t>Events</a:t>
            </a:r>
            <a:r>
              <a:rPr lang="en-US" dirty="0" smtClean="0"/>
              <a:t>: snapshots of system execution</a:t>
            </a:r>
          </a:p>
          <a:p>
            <a:pPr lvl="1"/>
            <a:r>
              <a:rPr lang="en-US" i="1" dirty="0" smtClean="0"/>
              <a:t>Properties</a:t>
            </a:r>
            <a:r>
              <a:rPr lang="en-US" dirty="0" smtClean="0"/>
              <a:t>: desired sequences of events</a:t>
            </a:r>
          </a:p>
          <a:p>
            <a:pPr lvl="1"/>
            <a:r>
              <a:rPr lang="en-US" i="1" dirty="0" smtClean="0"/>
              <a:t>Recovery</a:t>
            </a:r>
            <a:r>
              <a:rPr lang="en-US" dirty="0" smtClean="0"/>
              <a:t>: what to do when property violated</a:t>
            </a:r>
            <a:endParaRPr lang="en-US" dirty="0"/>
          </a:p>
        </p:txBody>
      </p:sp>
    </p:spTree>
    <p:extLst>
      <p:ext uri="{BB962C8B-B14F-4D97-AF65-F5344CB8AC3E}">
        <p14:creationId xmlns:p14="http://schemas.microsoft.com/office/powerpoint/2010/main" val="3950314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252728"/>
          </a:xfrm>
        </p:spPr>
        <p:txBody>
          <a:bodyPr>
            <a:normAutofit/>
          </a:bodyPr>
          <a:lstStyle/>
          <a:p>
            <a:r>
              <a:rPr lang="en-US" sz="5000" dirty="0" smtClean="0"/>
              <a:t>RV-Monitor Example</a:t>
            </a:r>
            <a:endParaRPr lang="en-US" sz="40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00" y="210675"/>
            <a:ext cx="1343372" cy="1039698"/>
          </a:xfrm>
          <a:prstGeom prst="rect">
            <a:avLst/>
          </a:prstGeom>
        </p:spPr>
      </p:pic>
      <p:sp>
        <p:nvSpPr>
          <p:cNvPr id="5" name="Flowchart: Document 4"/>
          <p:cNvSpPr/>
          <p:nvPr/>
        </p:nvSpPr>
        <p:spPr>
          <a:xfrm>
            <a:off x="227712" y="1905000"/>
            <a:ext cx="3352800" cy="3657600"/>
          </a:xfrm>
          <a:prstGeom prst="flowChartDocumen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r>
              <a:rPr lang="en-US" sz="2400" b="1" u="sng" dirty="0" smtClean="0">
                <a:solidFill>
                  <a:schemeClr val="tx1"/>
                </a:solidFill>
              </a:rPr>
              <a:t>Safe door lock</a:t>
            </a:r>
          </a:p>
          <a:p>
            <a:r>
              <a:rPr lang="en-US" sz="2400" dirty="0">
                <a:solidFill>
                  <a:schemeClr val="tx1"/>
                </a:solidFill>
              </a:rPr>
              <a:t>D</a:t>
            </a:r>
            <a:r>
              <a:rPr lang="en-US" sz="2400" dirty="0" smtClean="0">
                <a:solidFill>
                  <a:schemeClr val="tx1"/>
                </a:solidFill>
              </a:rPr>
              <a:t>oors should always open only if they were unlocked in the past and not locked since then; at violation, close door.</a:t>
            </a:r>
          </a:p>
          <a:p>
            <a:r>
              <a:rPr lang="en-US" sz="2400" dirty="0" smtClean="0">
                <a:solidFill>
                  <a:schemeClr val="tx1"/>
                </a:solidFill>
              </a:rPr>
              <a:t>…(hundreds of these)</a:t>
            </a:r>
          </a:p>
        </p:txBody>
      </p:sp>
      <p:sp>
        <p:nvSpPr>
          <p:cNvPr id="6" name="TextBox 5"/>
          <p:cNvSpPr txBox="1"/>
          <p:nvPr/>
        </p:nvSpPr>
        <p:spPr>
          <a:xfrm>
            <a:off x="151512" y="1371600"/>
            <a:ext cx="3506088" cy="523220"/>
          </a:xfrm>
          <a:prstGeom prst="rect">
            <a:avLst/>
          </a:prstGeom>
          <a:noFill/>
        </p:spPr>
        <p:txBody>
          <a:bodyPr wrap="none" rtlCol="0">
            <a:spAutoFit/>
          </a:bodyPr>
          <a:lstStyle/>
          <a:p>
            <a:r>
              <a:rPr lang="en-US" sz="2800" dirty="0" smtClean="0">
                <a:solidFill>
                  <a:srgbClr val="0070C0"/>
                </a:solidFill>
              </a:rPr>
              <a:t>Informal requirements</a:t>
            </a:r>
            <a:endParaRPr lang="en-US" sz="2800" dirty="0">
              <a:solidFill>
                <a:srgbClr val="0070C0"/>
              </a:solidFill>
            </a:endParaRPr>
          </a:p>
        </p:txBody>
      </p:sp>
      <p:sp>
        <p:nvSpPr>
          <p:cNvPr id="9" name="Down Arrow 8"/>
          <p:cNvSpPr/>
          <p:nvPr/>
        </p:nvSpPr>
        <p:spPr>
          <a:xfrm rot="16200000">
            <a:off x="3884970" y="1979968"/>
            <a:ext cx="990600" cy="129786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80512" y="3021380"/>
            <a:ext cx="2597186" cy="1200329"/>
          </a:xfrm>
          <a:prstGeom prst="rect">
            <a:avLst/>
          </a:prstGeom>
          <a:noFill/>
        </p:spPr>
        <p:txBody>
          <a:bodyPr wrap="none" rtlCol="0">
            <a:spAutoFit/>
          </a:bodyPr>
          <a:lstStyle/>
          <a:p>
            <a:r>
              <a:rPr lang="en-US" dirty="0" smtClean="0">
                <a:solidFill>
                  <a:srgbClr val="0070C0"/>
                </a:solidFill>
              </a:rPr>
              <a:t>Formalize requirements</a:t>
            </a:r>
          </a:p>
          <a:p>
            <a:r>
              <a:rPr lang="en-US" dirty="0" smtClean="0">
                <a:solidFill>
                  <a:srgbClr val="0070C0"/>
                </a:solidFill>
              </a:rPr>
              <a:t>(by domain experts,</a:t>
            </a:r>
          </a:p>
          <a:p>
            <a:r>
              <a:rPr lang="en-US" dirty="0">
                <a:solidFill>
                  <a:srgbClr val="0070C0"/>
                </a:solidFill>
              </a:rPr>
              <a:t>u</a:t>
            </a:r>
            <a:r>
              <a:rPr lang="en-US" dirty="0" smtClean="0">
                <a:solidFill>
                  <a:srgbClr val="0070C0"/>
                </a:solidFill>
              </a:rPr>
              <a:t>sing various formalisms;</a:t>
            </a:r>
          </a:p>
          <a:p>
            <a:r>
              <a:rPr lang="en-US" dirty="0">
                <a:solidFill>
                  <a:srgbClr val="0070C0"/>
                </a:solidFill>
              </a:rPr>
              <a:t>h</a:t>
            </a:r>
            <a:r>
              <a:rPr lang="en-US" dirty="0" smtClean="0">
                <a:solidFill>
                  <a:srgbClr val="0070C0"/>
                </a:solidFill>
              </a:rPr>
              <a:t>ere an interval logic)</a:t>
            </a:r>
            <a:endParaRPr lang="en-US" dirty="0">
              <a:solidFill>
                <a:srgbClr val="0070C0"/>
              </a:solidFill>
            </a:endParaRPr>
          </a:p>
        </p:txBody>
      </p:sp>
      <p:sp>
        <p:nvSpPr>
          <p:cNvPr id="11" name="Flowchart: Process 10"/>
          <p:cNvSpPr/>
          <p:nvPr/>
        </p:nvSpPr>
        <p:spPr>
          <a:xfrm>
            <a:off x="5087239" y="1849312"/>
            <a:ext cx="4056761" cy="1172068"/>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70C0"/>
                </a:solidFill>
                <a:sym typeface="Symbol" panose="05050102010706020507" pitchFamily="18" charset="2"/>
              </a:rPr>
              <a:t> d</a:t>
            </a:r>
            <a:r>
              <a:rPr lang="en-US" sz="2400" b="1" dirty="0" smtClean="0">
                <a:solidFill>
                  <a:schemeClr val="tx1"/>
                </a:solidFill>
                <a:sym typeface="Symbol" panose="05050102010706020507" pitchFamily="18" charset="2"/>
              </a:rPr>
              <a:t> : </a:t>
            </a:r>
            <a:r>
              <a:rPr lang="en-US" sz="2400" b="1" dirty="0" smtClean="0">
                <a:solidFill>
                  <a:srgbClr val="0070C0"/>
                </a:solidFill>
                <a:sym typeface="Symbol" panose="05050102010706020507" pitchFamily="18" charset="2"/>
              </a:rPr>
              <a:t>always</a:t>
            </a:r>
            <a:r>
              <a:rPr lang="en-US" sz="2400" b="1" dirty="0" smtClean="0">
                <a:solidFill>
                  <a:schemeClr val="tx1"/>
                </a:solidFill>
                <a:sym typeface="Symbol" panose="05050102010706020507" pitchFamily="18" charset="2"/>
              </a:rPr>
              <a:t> (Open(</a:t>
            </a:r>
            <a:r>
              <a:rPr lang="en-US" sz="2400" b="1" dirty="0" smtClean="0">
                <a:solidFill>
                  <a:srgbClr val="0070C0"/>
                </a:solidFill>
                <a:sym typeface="Symbol" panose="05050102010706020507" pitchFamily="18" charset="2"/>
              </a:rPr>
              <a:t>d</a:t>
            </a:r>
            <a:r>
              <a:rPr lang="en-US" sz="2400" b="1" dirty="0" smtClean="0">
                <a:solidFill>
                  <a:schemeClr val="tx1"/>
                </a:solidFill>
                <a:sym typeface="Symbol" panose="05050102010706020507" pitchFamily="18" charset="2"/>
              </a:rPr>
              <a:t>) </a:t>
            </a:r>
            <a:r>
              <a:rPr lang="en-US" sz="2400" b="1" dirty="0" smtClean="0">
                <a:solidFill>
                  <a:srgbClr val="0070C0"/>
                </a:solidFill>
                <a:sym typeface="Symbol" panose="05050102010706020507" pitchFamily="18" charset="2"/>
              </a:rPr>
              <a:t>implies</a:t>
            </a:r>
            <a:endParaRPr lang="en-US" sz="2400" b="1" dirty="0">
              <a:solidFill>
                <a:srgbClr val="0070C0"/>
              </a:solidFill>
              <a:sym typeface="Symbol" panose="05050102010706020507" pitchFamily="18" charset="2"/>
            </a:endParaRPr>
          </a:p>
          <a:p>
            <a:r>
              <a:rPr lang="en-US" sz="2400" b="1" dirty="0" smtClean="0">
                <a:solidFill>
                  <a:srgbClr val="0070C0"/>
                </a:solidFill>
                <a:sym typeface="Symbol" panose="05050102010706020507" pitchFamily="18" charset="2"/>
              </a:rPr>
              <a:t>            not </a:t>
            </a:r>
            <a:r>
              <a:rPr lang="en-US" sz="2400" b="1" dirty="0">
                <a:solidFill>
                  <a:schemeClr val="tx1"/>
                </a:solidFill>
                <a:sym typeface="Symbol" panose="05050102010706020507" pitchFamily="18" charset="2"/>
              </a:rPr>
              <a:t>L</a:t>
            </a:r>
            <a:r>
              <a:rPr lang="en-US" sz="2400" b="1" dirty="0" smtClean="0">
                <a:solidFill>
                  <a:schemeClr val="tx1"/>
                </a:solidFill>
                <a:sym typeface="Symbol" panose="05050102010706020507" pitchFamily="18" charset="2"/>
              </a:rPr>
              <a:t>ock </a:t>
            </a:r>
            <a:r>
              <a:rPr lang="en-US" sz="2400" b="1" dirty="0">
                <a:solidFill>
                  <a:srgbClr val="0070C0"/>
                </a:solidFill>
                <a:sym typeface="Symbol" panose="05050102010706020507" pitchFamily="18" charset="2"/>
              </a:rPr>
              <a:t>s</a:t>
            </a:r>
            <a:r>
              <a:rPr lang="en-US" sz="2400" b="1" dirty="0" smtClean="0">
                <a:solidFill>
                  <a:srgbClr val="0070C0"/>
                </a:solidFill>
                <a:sym typeface="Symbol" panose="05050102010706020507" pitchFamily="18" charset="2"/>
              </a:rPr>
              <a:t>ince</a:t>
            </a:r>
            <a:r>
              <a:rPr lang="en-US" sz="2400" b="1" dirty="0" smtClean="0">
                <a:solidFill>
                  <a:schemeClr val="tx1"/>
                </a:solidFill>
                <a:sym typeface="Symbol" panose="05050102010706020507" pitchFamily="18" charset="2"/>
              </a:rPr>
              <a:t> </a:t>
            </a:r>
            <a:r>
              <a:rPr lang="en-US" sz="2400" b="1" dirty="0" err="1" smtClean="0">
                <a:solidFill>
                  <a:schemeClr val="tx1"/>
                </a:solidFill>
                <a:sym typeface="Symbol" panose="05050102010706020507" pitchFamily="18" charset="2"/>
              </a:rPr>
              <a:t>UnLock</a:t>
            </a:r>
            <a:r>
              <a:rPr lang="en-US" sz="2400" b="1" dirty="0" smtClean="0">
                <a:solidFill>
                  <a:schemeClr val="tx1"/>
                </a:solidFill>
                <a:sym typeface="Symbol" panose="05050102010706020507" pitchFamily="18" charset="2"/>
              </a:rPr>
              <a:t>)</a:t>
            </a:r>
          </a:p>
          <a:p>
            <a:r>
              <a:rPr lang="en-US" sz="2400" b="1" dirty="0" smtClean="0">
                <a:solidFill>
                  <a:schemeClr val="tx1"/>
                </a:solidFill>
                <a:sym typeface="Symbol" panose="05050102010706020507" pitchFamily="18" charset="2"/>
              </a:rPr>
              <a:t>@violation : Close(</a:t>
            </a:r>
            <a:r>
              <a:rPr lang="en-US" sz="2400" b="1" dirty="0" smtClean="0">
                <a:solidFill>
                  <a:srgbClr val="0070C0"/>
                </a:solidFill>
                <a:sym typeface="Symbol" panose="05050102010706020507" pitchFamily="18" charset="2"/>
              </a:rPr>
              <a:t>d</a:t>
            </a:r>
            <a:r>
              <a:rPr lang="en-US" sz="2400" b="1" dirty="0" smtClean="0">
                <a:solidFill>
                  <a:schemeClr val="tx1"/>
                </a:solidFill>
                <a:sym typeface="Symbol" panose="05050102010706020507" pitchFamily="18" charset="2"/>
              </a:rPr>
              <a:t>)</a:t>
            </a:r>
            <a:endParaRPr lang="en-US" sz="2400" b="1" dirty="0">
              <a:solidFill>
                <a:srgbClr val="0070C0"/>
              </a:solidFill>
            </a:endParaRPr>
          </a:p>
        </p:txBody>
      </p:sp>
      <p:sp>
        <p:nvSpPr>
          <p:cNvPr id="12" name="TextBox 11"/>
          <p:cNvSpPr txBox="1"/>
          <p:nvPr/>
        </p:nvSpPr>
        <p:spPr>
          <a:xfrm>
            <a:off x="5561266" y="1371600"/>
            <a:ext cx="3296095" cy="523220"/>
          </a:xfrm>
          <a:prstGeom prst="rect">
            <a:avLst/>
          </a:prstGeom>
          <a:noFill/>
        </p:spPr>
        <p:txBody>
          <a:bodyPr wrap="none" rtlCol="0">
            <a:spAutoFit/>
          </a:bodyPr>
          <a:lstStyle/>
          <a:p>
            <a:r>
              <a:rPr lang="en-US" sz="2800" dirty="0" smtClean="0">
                <a:solidFill>
                  <a:schemeClr val="accent5">
                    <a:lumMod val="75000"/>
                  </a:schemeClr>
                </a:solidFill>
              </a:rPr>
              <a:t>Formal requirements</a:t>
            </a:r>
            <a:endParaRPr lang="en-US" sz="2800" dirty="0">
              <a:solidFill>
                <a:schemeClr val="accent5">
                  <a:lumMod val="75000"/>
                </a:schemeClr>
              </a:solidFill>
            </a:endParaRPr>
          </a:p>
        </p:txBody>
      </p:sp>
      <p:sp>
        <p:nvSpPr>
          <p:cNvPr id="13" name="Down Arrow 12"/>
          <p:cNvSpPr/>
          <p:nvPr/>
        </p:nvSpPr>
        <p:spPr>
          <a:xfrm>
            <a:off x="6629400" y="3081138"/>
            <a:ext cx="990600" cy="1109862"/>
          </a:xfrm>
          <a:prstGeom prst="downArrow">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5087239" y="4540112"/>
            <a:ext cx="3828161" cy="2104683"/>
          </a:xfrm>
          <a:prstGeom prst="flowChartProcess">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Courier New" panose="02070309020205020404" pitchFamily="49" charset="0"/>
                <a:cs typeface="Courier New" panose="02070309020205020404" pitchFamily="49" charset="0"/>
              </a:rPr>
              <a:t>// One such monitor instance </a:t>
            </a:r>
          </a:p>
          <a:p>
            <a:r>
              <a:rPr lang="en-US" sz="1600" b="1" dirty="0" smtClean="0">
                <a:solidFill>
                  <a:schemeClr val="tx1"/>
                </a:solidFill>
                <a:latin typeface="Courier New" panose="02070309020205020404" pitchFamily="49" charset="0"/>
                <a:cs typeface="Courier New" panose="02070309020205020404" pitchFamily="49" charset="0"/>
              </a:rPr>
              <a:t>// in for each door d</a:t>
            </a:r>
          </a:p>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State: one bit, b</a:t>
            </a:r>
          </a:p>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b = </a:t>
            </a:r>
            <a:r>
              <a:rPr lang="en-US" sz="1600" b="1" dirty="0" err="1" smtClean="0">
                <a:solidFill>
                  <a:schemeClr val="tx1"/>
                </a:solidFill>
                <a:latin typeface="Courier New" panose="02070309020205020404" pitchFamily="49" charset="0"/>
                <a:cs typeface="Courier New" panose="02070309020205020404" pitchFamily="49" charset="0"/>
              </a:rPr>
              <a:t>UnLock</a:t>
            </a:r>
            <a:r>
              <a:rPr lang="en-US" sz="1600" b="1" dirty="0" smtClean="0">
                <a:solidFill>
                  <a:schemeClr val="tx1"/>
                </a:solidFill>
                <a:latin typeface="Courier New" panose="02070309020205020404" pitchFamily="49" charset="0"/>
                <a:cs typeface="Courier New" panose="02070309020205020404" pitchFamily="49" charset="0"/>
              </a:rPr>
              <a:t> || !</a:t>
            </a:r>
            <a:r>
              <a:rPr lang="en-US" sz="1600" b="1" dirty="0">
                <a:solidFill>
                  <a:schemeClr val="tx1"/>
                </a:solidFill>
                <a:latin typeface="Courier New" panose="02070309020205020404" pitchFamily="49" charset="0"/>
                <a:cs typeface="Courier New" panose="02070309020205020404" pitchFamily="49" charset="0"/>
              </a:rPr>
              <a:t>L</a:t>
            </a:r>
            <a:r>
              <a:rPr lang="en-US" sz="1600" b="1" dirty="0" smtClean="0">
                <a:solidFill>
                  <a:schemeClr val="tx1"/>
                </a:solidFill>
                <a:latin typeface="Courier New" panose="02070309020205020404" pitchFamily="49" charset="0"/>
                <a:cs typeface="Courier New" panose="02070309020205020404" pitchFamily="49" charset="0"/>
              </a:rPr>
              <a:t>ock &amp;&amp; b</a:t>
            </a:r>
          </a:p>
          <a:p>
            <a:r>
              <a:rPr lang="en-US" sz="1600" b="1" dirty="0" smtClean="0">
                <a:solidFill>
                  <a:schemeClr val="tx1"/>
                </a:solidFill>
                <a:latin typeface="Courier New" panose="02070309020205020404" pitchFamily="49" charset="0"/>
                <a:cs typeface="Courier New" panose="02070309020205020404" pitchFamily="49" charset="0"/>
              </a:rPr>
              <a:t>if (Open &amp;&amp; !b) </a:t>
            </a:r>
          </a:p>
          <a:p>
            <a:r>
              <a:rPr lang="en-US" sz="1600" b="1" dirty="0" smtClean="0">
                <a:solidFill>
                  <a:schemeClr val="tx1"/>
                </a:solidFill>
                <a:latin typeface="Courier New" panose="02070309020205020404" pitchFamily="49" charset="0"/>
                <a:cs typeface="Courier New" panose="02070309020205020404" pitchFamily="49" charset="0"/>
              </a:rPr>
              <a:t>then send(Close)</a:t>
            </a:r>
          </a:p>
        </p:txBody>
      </p:sp>
      <p:sp>
        <p:nvSpPr>
          <p:cNvPr id="15" name="TextBox 14"/>
          <p:cNvSpPr txBox="1"/>
          <p:nvPr/>
        </p:nvSpPr>
        <p:spPr>
          <a:xfrm>
            <a:off x="5547685" y="4098856"/>
            <a:ext cx="2986715" cy="523220"/>
          </a:xfrm>
          <a:prstGeom prst="rect">
            <a:avLst/>
          </a:prstGeom>
          <a:noFill/>
        </p:spPr>
        <p:txBody>
          <a:bodyPr wrap="none" rtlCol="0">
            <a:spAutoFit/>
          </a:bodyPr>
          <a:lstStyle/>
          <a:p>
            <a:r>
              <a:rPr lang="en-US" sz="2800" dirty="0" smtClean="0">
                <a:solidFill>
                  <a:srgbClr val="FF0000"/>
                </a:solidFill>
              </a:rPr>
              <a:t>Monitor for each </a:t>
            </a:r>
            <a:r>
              <a:rPr lang="en-US" sz="2800" dirty="0" smtClean="0">
                <a:solidFill>
                  <a:srgbClr val="0070C0"/>
                </a:solidFill>
              </a:rPr>
              <a:t>d</a:t>
            </a:r>
            <a:endParaRPr lang="en-US" sz="2800" dirty="0">
              <a:solidFill>
                <a:srgbClr val="0070C0"/>
              </a:solidFill>
            </a:endParaRPr>
          </a:p>
        </p:txBody>
      </p:sp>
      <p:sp>
        <p:nvSpPr>
          <p:cNvPr id="16" name="TextBox 15"/>
          <p:cNvSpPr txBox="1"/>
          <p:nvPr/>
        </p:nvSpPr>
        <p:spPr>
          <a:xfrm>
            <a:off x="7620826" y="3316069"/>
            <a:ext cx="1523174" cy="646331"/>
          </a:xfrm>
          <a:prstGeom prst="rect">
            <a:avLst/>
          </a:prstGeom>
          <a:noFill/>
        </p:spPr>
        <p:txBody>
          <a:bodyPr wrap="none" rtlCol="0">
            <a:spAutoFit/>
          </a:bodyPr>
          <a:lstStyle/>
          <a:p>
            <a:r>
              <a:rPr lang="en-US" dirty="0" smtClean="0">
                <a:solidFill>
                  <a:srgbClr val="FF0000"/>
                </a:solidFill>
              </a:rPr>
              <a:t>Automatically</a:t>
            </a:r>
          </a:p>
          <a:p>
            <a:r>
              <a:rPr lang="en-US" dirty="0" smtClean="0">
                <a:solidFill>
                  <a:srgbClr val="FF0000"/>
                </a:solidFill>
              </a:rPr>
              <a:t>generated</a:t>
            </a:r>
            <a:endParaRPr lang="en-US" dirty="0">
              <a:solidFill>
                <a:srgbClr val="FF0000"/>
              </a:solidFill>
            </a:endParaRPr>
          </a:p>
        </p:txBody>
      </p:sp>
      <p:sp>
        <p:nvSpPr>
          <p:cNvPr id="18" name="Rounded Rectangular Callout 17"/>
          <p:cNvSpPr/>
          <p:nvPr/>
        </p:nvSpPr>
        <p:spPr>
          <a:xfrm>
            <a:off x="3193174" y="6084469"/>
            <a:ext cx="1076325" cy="582705"/>
          </a:xfrm>
          <a:prstGeom prst="wedgeRoundRectCallout">
            <a:avLst>
              <a:gd name="adj1" fmla="val 121791"/>
              <a:gd name="adj2" fmla="val -54935"/>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Provably correct</a:t>
            </a:r>
            <a:endParaRPr lang="en-US" dirty="0"/>
          </a:p>
        </p:txBody>
      </p:sp>
      <p:grpSp>
        <p:nvGrpSpPr>
          <p:cNvPr id="3" name="Group 2"/>
          <p:cNvGrpSpPr/>
          <p:nvPr/>
        </p:nvGrpSpPr>
        <p:grpSpPr>
          <a:xfrm>
            <a:off x="5297761" y="1909937"/>
            <a:ext cx="2685309" cy="1726132"/>
            <a:chOff x="5297761" y="1909937"/>
            <a:chExt cx="2685309" cy="1726132"/>
          </a:xfrm>
        </p:grpSpPr>
        <p:sp>
          <p:nvSpPr>
            <p:cNvPr id="17" name="Rounded Rectangular Callout 16"/>
            <p:cNvSpPr/>
            <p:nvPr/>
          </p:nvSpPr>
          <p:spPr>
            <a:xfrm>
              <a:off x="5297761" y="2858019"/>
              <a:ext cx="1407839" cy="778050"/>
            </a:xfrm>
            <a:prstGeom prst="wedgeRoundRectCallout">
              <a:avLst>
                <a:gd name="adj1" fmla="val 60883"/>
                <a:gd name="adj2" fmla="val -129800"/>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Event</a:t>
              </a:r>
            </a:p>
          </p:txBody>
        </p:sp>
        <p:sp>
          <p:nvSpPr>
            <p:cNvPr id="19" name="Rectangle 18"/>
            <p:cNvSpPr/>
            <p:nvPr/>
          </p:nvSpPr>
          <p:spPr>
            <a:xfrm>
              <a:off x="6866965" y="1909937"/>
              <a:ext cx="1116105" cy="340224"/>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016243" y="1822417"/>
            <a:ext cx="6127757" cy="2455050"/>
            <a:chOff x="4351604" y="1343686"/>
            <a:chExt cx="6127757" cy="2455050"/>
          </a:xfrm>
        </p:grpSpPr>
        <p:sp>
          <p:nvSpPr>
            <p:cNvPr id="21" name="Rounded Rectangular Callout 20"/>
            <p:cNvSpPr/>
            <p:nvPr/>
          </p:nvSpPr>
          <p:spPr>
            <a:xfrm>
              <a:off x="4351604" y="3020686"/>
              <a:ext cx="1905000" cy="778050"/>
            </a:xfrm>
            <a:prstGeom prst="wedgeRoundRectCallout">
              <a:avLst>
                <a:gd name="adj1" fmla="val 58530"/>
                <a:gd name="adj2" fmla="val -162062"/>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Property</a:t>
              </a:r>
            </a:p>
          </p:txBody>
        </p:sp>
        <p:sp>
          <p:nvSpPr>
            <p:cNvPr id="22" name="Rectangle 21"/>
            <p:cNvSpPr/>
            <p:nvPr/>
          </p:nvSpPr>
          <p:spPr>
            <a:xfrm>
              <a:off x="6422601" y="1343686"/>
              <a:ext cx="4056760" cy="822956"/>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168643" y="2599272"/>
            <a:ext cx="4814427" cy="2065578"/>
            <a:chOff x="4351604" y="1733158"/>
            <a:chExt cx="4814427" cy="2065578"/>
          </a:xfrm>
        </p:grpSpPr>
        <p:sp>
          <p:nvSpPr>
            <p:cNvPr id="24" name="Rounded Rectangular Callout 23"/>
            <p:cNvSpPr/>
            <p:nvPr/>
          </p:nvSpPr>
          <p:spPr>
            <a:xfrm>
              <a:off x="4351604" y="3020686"/>
              <a:ext cx="1905000" cy="778050"/>
            </a:xfrm>
            <a:prstGeom prst="wedgeRoundRectCallout">
              <a:avLst>
                <a:gd name="adj1" fmla="val 58530"/>
                <a:gd name="adj2" fmla="val -162062"/>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Recovery</a:t>
              </a:r>
            </a:p>
          </p:txBody>
        </p:sp>
        <p:sp>
          <p:nvSpPr>
            <p:cNvPr id="25" name="Rectangle 24"/>
            <p:cNvSpPr/>
            <p:nvPr/>
          </p:nvSpPr>
          <p:spPr>
            <a:xfrm>
              <a:off x="6270199" y="1733158"/>
              <a:ext cx="2895832" cy="433483"/>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59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453362"/>
            <a:ext cx="1804886" cy="2392763"/>
          </a:xfrm>
          <a:prstGeom prst="rect">
            <a:avLst/>
          </a:prstGeom>
        </p:spPr>
      </p:pic>
      <p:sp>
        <p:nvSpPr>
          <p:cNvPr id="2" name="Title 1"/>
          <p:cNvSpPr>
            <a:spLocks noGrp="1"/>
          </p:cNvSpPr>
          <p:nvPr>
            <p:ph type="title"/>
          </p:nvPr>
        </p:nvSpPr>
        <p:spPr/>
        <p:txBody>
          <a:bodyPr/>
          <a:lstStyle/>
          <a:p>
            <a:r>
              <a:rPr lang="en-US" dirty="0" smtClean="0"/>
              <a:t>RV-Monitor Applications</a:t>
            </a:r>
            <a:endParaRPr lang="en-US" dirty="0"/>
          </a:p>
        </p:txBody>
      </p:sp>
      <p:pic>
        <p:nvPicPr>
          <p:cNvPr id="4" name="Picture 3"/>
          <p:cNvPicPr>
            <a:picLocks noChangeAspect="1"/>
          </p:cNvPicPr>
          <p:nvPr/>
        </p:nvPicPr>
        <p:blipFill>
          <a:blip r:embed="rId4"/>
          <a:stretch>
            <a:fillRect/>
          </a:stretch>
        </p:blipFill>
        <p:spPr>
          <a:xfrm>
            <a:off x="5867400" y="1524000"/>
            <a:ext cx="3148012" cy="3016277"/>
          </a:xfrm>
          <a:prstGeom prst="rect">
            <a:avLst/>
          </a:prstGeom>
        </p:spPr>
      </p:pic>
      <p:sp>
        <p:nvSpPr>
          <p:cNvPr id="3" name="Content Placeholder 2"/>
          <p:cNvSpPr>
            <a:spLocks noGrp="1"/>
          </p:cNvSpPr>
          <p:nvPr>
            <p:ph idx="1"/>
          </p:nvPr>
        </p:nvSpPr>
        <p:spPr>
          <a:xfrm>
            <a:off x="0" y="1524000"/>
            <a:ext cx="6019800" cy="5235209"/>
          </a:xfrm>
        </p:spPr>
        <p:txBody>
          <a:bodyPr>
            <a:normAutofit/>
          </a:bodyPr>
          <a:lstStyle/>
          <a:p>
            <a:r>
              <a:rPr lang="en-US" sz="2800" dirty="0" smtClean="0"/>
              <a:t>RV-AUTOSAR</a:t>
            </a:r>
          </a:p>
          <a:p>
            <a:pPr lvl="1"/>
            <a:r>
              <a:rPr lang="en-US" sz="2400" dirty="0" smtClean="0"/>
              <a:t>Monitor AUTOSAR compliance</a:t>
            </a:r>
          </a:p>
          <a:p>
            <a:pPr lvl="1"/>
            <a:r>
              <a:rPr lang="en-US" sz="2400" dirty="0" smtClean="0"/>
              <a:t>Formalized 20+ CAN interface properties</a:t>
            </a:r>
          </a:p>
          <a:p>
            <a:r>
              <a:rPr lang="en-US" sz="2800" dirty="0" smtClean="0"/>
              <a:t>RV-ECU</a:t>
            </a:r>
          </a:p>
          <a:p>
            <a:pPr lvl="1"/>
            <a:r>
              <a:rPr lang="en-US" sz="2400" dirty="0" smtClean="0"/>
              <a:t>ECU in charge of safety on CAN bus</a:t>
            </a:r>
          </a:p>
          <a:p>
            <a:pPr lvl="1"/>
            <a:r>
              <a:rPr lang="en-US" sz="2400" dirty="0" smtClean="0"/>
              <a:t>Runs LLVM</a:t>
            </a:r>
          </a:p>
          <a:p>
            <a:pPr lvl="1"/>
            <a:r>
              <a:rPr lang="en-US" sz="2400" dirty="0" smtClean="0"/>
              <a:t>All code generated automatically from safety specifications; provably correct</a:t>
            </a:r>
          </a:p>
          <a:p>
            <a:pPr lvl="1"/>
            <a:r>
              <a:rPr lang="en-US" sz="2400" dirty="0"/>
              <a:t>Built prototype using STM </a:t>
            </a:r>
            <a:r>
              <a:rPr lang="en-US" sz="2400" dirty="0" smtClean="0"/>
              <a:t>ECU board STM3210C-EVAL</a:t>
            </a:r>
          </a:p>
          <a:p>
            <a:pPr lvl="2"/>
            <a:r>
              <a:rPr lang="en-US" sz="2000" dirty="0" smtClean="0"/>
              <a:t>Currently runs in an actual car (</a:t>
            </a:r>
            <a:r>
              <a:rPr lang="en-US" sz="2000" smtClean="0"/>
              <a:t>model omitted)</a:t>
            </a:r>
            <a:endParaRPr lang="en-US" sz="2000" dirty="0" smtClean="0"/>
          </a:p>
        </p:txBody>
      </p:sp>
    </p:spTree>
    <p:extLst>
      <p:ext uri="{BB962C8B-B14F-4D97-AF65-F5344CB8AC3E}">
        <p14:creationId xmlns:p14="http://schemas.microsoft.com/office/powerpoint/2010/main" val="2960379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RV-ECU DEMO</a:t>
            </a:r>
            <a:endParaRPr lang="en-US" dirty="0"/>
          </a:p>
        </p:txBody>
      </p:sp>
      <p:sp>
        <p:nvSpPr>
          <p:cNvPr id="3" name="Content Placeholder 2"/>
          <p:cNvSpPr>
            <a:spLocks noGrp="1"/>
          </p:cNvSpPr>
          <p:nvPr>
            <p:ph idx="1"/>
          </p:nvPr>
        </p:nvSpPr>
        <p:spPr/>
        <p:txBody>
          <a:bodyPr>
            <a:normAutofit/>
          </a:bodyPr>
          <a:lstStyle/>
          <a:p>
            <a:r>
              <a:rPr lang="en-US" dirty="0" smtClean="0"/>
              <a:t>Go </a:t>
            </a:r>
            <a:r>
              <a:rPr lang="en-US" dirty="0"/>
              <a:t>to </a:t>
            </a:r>
            <a:r>
              <a:rPr lang="en-US" dirty="0" smtClean="0">
                <a:hlinkClick r:id="rId3"/>
              </a:rPr>
              <a:t>https://runtimeverification.com/ecu </a:t>
            </a:r>
            <a:r>
              <a:rPr lang="en-US" dirty="0" smtClean="0"/>
              <a:t>and watch video</a:t>
            </a:r>
            <a:endParaRPr lang="en-US" dirty="0"/>
          </a:p>
        </p:txBody>
      </p:sp>
    </p:spTree>
    <p:extLst>
      <p:ext uri="{BB962C8B-B14F-4D97-AF65-F5344CB8AC3E}">
        <p14:creationId xmlns:p14="http://schemas.microsoft.com/office/powerpoint/2010/main" val="77484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admissions.illinois.edu/wp-content/uploads/2013/04/SIE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lstStyle/>
          <a:p>
            <a:r>
              <a:rPr lang="en-US" dirty="0" smtClean="0"/>
              <a:t>Computer Science @ UIUC</a:t>
            </a:r>
            <a:endParaRPr lang="en-US" dirty="0"/>
          </a:p>
        </p:txBody>
      </p:sp>
      <p:sp>
        <p:nvSpPr>
          <p:cNvPr id="3" name="Content Placeholder 2"/>
          <p:cNvSpPr>
            <a:spLocks noGrp="1"/>
          </p:cNvSpPr>
          <p:nvPr>
            <p:ph idx="1"/>
          </p:nvPr>
        </p:nvSpPr>
        <p:spPr>
          <a:xfrm>
            <a:off x="2895600" y="533400"/>
            <a:ext cx="6172200" cy="2438400"/>
          </a:xfrm>
        </p:spPr>
        <p:txBody>
          <a:bodyPr>
            <a:normAutofit/>
          </a:bodyPr>
          <a:lstStyle/>
          <a:p>
            <a:pPr marL="0" indent="0">
              <a:buNone/>
            </a:pPr>
            <a:r>
              <a:rPr lang="en-US" sz="2800" dirty="0" smtClean="0"/>
              <a:t>Ranked </a:t>
            </a:r>
            <a:r>
              <a:rPr lang="en-US" sz="2800" b="1" dirty="0" smtClean="0">
                <a:solidFill>
                  <a:srgbClr val="FFC000"/>
                </a:solidFill>
                <a:ea typeface="+mj-ea"/>
                <a:cs typeface="+mj-cs"/>
              </a:rPr>
              <a:t>top 5 in </a:t>
            </a:r>
            <a:r>
              <a:rPr lang="en-US" sz="2800" b="1" dirty="0" smtClean="0">
                <a:solidFill>
                  <a:srgbClr val="F0AD00">
                    <a:satMod val="150000"/>
                  </a:srgbClr>
                </a:solidFill>
                <a:ea typeface="+mj-ea"/>
                <a:cs typeface="+mj-cs"/>
              </a:rPr>
              <a:t>USA </a:t>
            </a:r>
            <a:r>
              <a:rPr lang="en-US" sz="2800" dirty="0" smtClean="0"/>
              <a:t>(</a:t>
            </a:r>
            <a:r>
              <a:rPr lang="en-US" sz="2800" dirty="0" smtClean="0">
                <a:hlinkClick r:id="rId3"/>
              </a:rPr>
              <a:t>US News</a:t>
            </a:r>
            <a:r>
              <a:rPr lang="en-US" sz="2800" dirty="0" smtClean="0"/>
              <a:t>)</a:t>
            </a:r>
          </a:p>
          <a:p>
            <a:pPr marL="0" indent="0">
              <a:buNone/>
            </a:pPr>
            <a:r>
              <a:rPr lang="en-US" sz="2800" b="1" dirty="0" smtClean="0">
                <a:solidFill>
                  <a:schemeClr val="accent1">
                    <a:lumMod val="60000"/>
                    <a:lumOff val="40000"/>
                  </a:schemeClr>
                </a:solidFill>
              </a:rPr>
              <a:t>#1 in USA in Soft. Eng. </a:t>
            </a:r>
            <a:r>
              <a:rPr lang="en-US" sz="2800" dirty="0" smtClean="0"/>
              <a:t>(</a:t>
            </a:r>
            <a:r>
              <a:rPr lang="en-US" sz="2800" dirty="0" smtClean="0">
                <a:hlinkClick r:id="rId4"/>
              </a:rPr>
              <a:t>csrankings.org</a:t>
            </a:r>
            <a:r>
              <a:rPr lang="en-US" sz="2800" dirty="0" smtClean="0"/>
              <a:t>)</a:t>
            </a:r>
          </a:p>
          <a:p>
            <a:pPr marL="0" indent="0">
              <a:buNone/>
            </a:pPr>
            <a:r>
              <a:rPr lang="en-US" sz="2800" dirty="0" smtClean="0"/>
              <a:t>RV technology is licensed by UIUC</a:t>
            </a:r>
          </a:p>
          <a:p>
            <a:pPr marL="0" indent="0">
              <a:buNone/>
            </a:pPr>
            <a:r>
              <a:rPr lang="en-US" sz="2800" dirty="0" smtClean="0"/>
              <a:t>RV employees are former UIUC students</a:t>
            </a:r>
            <a:endParaRPr lang="en-US" sz="2800" dirty="0"/>
          </a:p>
        </p:txBody>
      </p:sp>
    </p:spTree>
    <p:extLst>
      <p:ext uri="{BB962C8B-B14F-4D97-AF65-F5344CB8AC3E}">
        <p14:creationId xmlns:p14="http://schemas.microsoft.com/office/powerpoint/2010/main" val="820682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775191"/>
            <a:ext cx="8229600" cy="4930409"/>
          </a:xfrm>
        </p:spPr>
        <p:txBody>
          <a:bodyPr>
            <a:normAutofit lnSpcReduction="10000"/>
          </a:bodyPr>
          <a:lstStyle/>
          <a:p>
            <a:r>
              <a:rPr lang="en-US" dirty="0" smtClean="0"/>
              <a:t>Runtime Verification, Inc., is a new startup company licensed by the University of Illinois</a:t>
            </a:r>
          </a:p>
          <a:p>
            <a:r>
              <a:rPr lang="en-US" dirty="0" smtClean="0"/>
              <a:t>Offers solutions for reliable and safe software</a:t>
            </a:r>
          </a:p>
          <a:p>
            <a:r>
              <a:rPr lang="en-US" dirty="0" smtClean="0"/>
              <a:t>Technology based on runtime verification</a:t>
            </a:r>
          </a:p>
          <a:p>
            <a:pPr lvl="1"/>
            <a:r>
              <a:rPr lang="en-US" dirty="0" smtClean="0"/>
              <a:t>Scalable, rigorous, automatic, no false alarms</a:t>
            </a:r>
          </a:p>
          <a:p>
            <a:pPr lvl="1"/>
            <a:r>
              <a:rPr lang="en-US" dirty="0" smtClean="0"/>
              <a:t>Can also be done exhaustively: full verification</a:t>
            </a:r>
          </a:p>
          <a:p>
            <a:pPr lvl="1"/>
            <a:r>
              <a:rPr lang="en-US" dirty="0" smtClean="0"/>
              <a:t>Leaders in the field</a:t>
            </a:r>
          </a:p>
          <a:p>
            <a:r>
              <a:rPr lang="en-US" dirty="0"/>
              <a:t>Business </a:t>
            </a:r>
            <a:r>
              <a:rPr lang="en-US" dirty="0" smtClean="0"/>
              <a:t>model</a:t>
            </a:r>
            <a:endParaRPr lang="en-US" dirty="0"/>
          </a:p>
          <a:p>
            <a:pPr lvl="1"/>
            <a:r>
              <a:rPr lang="en-US" i="1" dirty="0"/>
              <a:t>G</a:t>
            </a:r>
            <a:r>
              <a:rPr lang="en-US" i="1" dirty="0" smtClean="0"/>
              <a:t>eneral-purpose</a:t>
            </a:r>
            <a:r>
              <a:rPr lang="en-US" dirty="0" smtClean="0"/>
              <a:t> </a:t>
            </a:r>
            <a:r>
              <a:rPr lang="en-US" dirty="0"/>
              <a:t>libraries and tools</a:t>
            </a:r>
          </a:p>
          <a:p>
            <a:pPr lvl="1"/>
            <a:r>
              <a:rPr lang="en-US" i="1" dirty="0"/>
              <a:t>Custom tools and services </a:t>
            </a:r>
            <a:r>
              <a:rPr lang="en-US" dirty="0"/>
              <a:t>to select </a:t>
            </a:r>
            <a:r>
              <a:rPr lang="en-US" dirty="0" smtClean="0"/>
              <a:t>customers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00" y="210675"/>
            <a:ext cx="1343372" cy="1039698"/>
          </a:xfrm>
          <a:prstGeom prst="rect">
            <a:avLst/>
          </a:prstGeom>
        </p:spPr>
      </p:pic>
    </p:spTree>
    <p:extLst>
      <p:ext uri="{BB962C8B-B14F-4D97-AF65-F5344CB8AC3E}">
        <p14:creationId xmlns:p14="http://schemas.microsoft.com/office/powerpoint/2010/main" val="2658472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a:r>
            <a:endParaRPr lang="en-US" dirty="0"/>
          </a:p>
        </p:txBody>
      </p:sp>
      <p:sp>
        <p:nvSpPr>
          <p:cNvPr id="3" name="Content Placeholder 2"/>
          <p:cNvSpPr>
            <a:spLocks noGrp="1"/>
          </p:cNvSpPr>
          <p:nvPr>
            <p:ph idx="1"/>
          </p:nvPr>
        </p:nvSpPr>
        <p:spPr/>
        <p:txBody>
          <a:bodyPr>
            <a:normAutofit/>
          </a:bodyPr>
          <a:lstStyle/>
          <a:p>
            <a:r>
              <a:rPr lang="en-US" i="1" dirty="0" smtClean="0"/>
              <a:t>Runtime verification </a:t>
            </a:r>
            <a:r>
              <a:rPr lang="en-US" dirty="0" smtClean="0"/>
              <a:t>is a new field aimed at verifying computing systems as they execute</a:t>
            </a:r>
          </a:p>
          <a:p>
            <a:pPr lvl="1"/>
            <a:r>
              <a:rPr lang="en-US" dirty="0" smtClean="0"/>
              <a:t>Good scalability, rigorous, </a:t>
            </a:r>
            <a:r>
              <a:rPr lang="en-US" i="1" dirty="0" smtClean="0"/>
              <a:t>no false alarms</a:t>
            </a:r>
          </a:p>
          <a:p>
            <a:r>
              <a:rPr lang="en-US" dirty="0" smtClean="0"/>
              <a:t>We are leaders in the field</a:t>
            </a:r>
          </a:p>
          <a:p>
            <a:pPr lvl="1"/>
            <a:r>
              <a:rPr lang="en-US" dirty="0" smtClean="0"/>
              <a:t>Coined the term “runtime verification”</a:t>
            </a:r>
          </a:p>
          <a:p>
            <a:pPr lvl="2"/>
            <a:r>
              <a:rPr lang="en-US" dirty="0"/>
              <a:t>A</a:t>
            </a:r>
            <a:r>
              <a:rPr lang="en-US" dirty="0" smtClean="0"/>
              <a:t>s a NASA research scientist, back in 2001</a:t>
            </a:r>
          </a:p>
          <a:p>
            <a:pPr lvl="1"/>
            <a:r>
              <a:rPr lang="en-US" dirty="0" smtClean="0"/>
              <a:t>Founded the Runtime Verification conference (RV)</a:t>
            </a:r>
          </a:p>
          <a:p>
            <a:pPr lvl="1"/>
            <a:r>
              <a:rPr lang="en-US" dirty="0" smtClean="0"/>
              <a:t>100+ publications</a:t>
            </a:r>
          </a:p>
          <a:p>
            <a:pPr lvl="1"/>
            <a:r>
              <a:rPr lang="en-US" dirty="0" smtClean="0"/>
              <a:t>Raised $7M+ funding to develop technology</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00" y="210675"/>
            <a:ext cx="1343372" cy="1039698"/>
          </a:xfrm>
          <a:prstGeom prst="rect">
            <a:avLst/>
          </a:prstGeom>
        </p:spPr>
      </p:pic>
    </p:spTree>
    <p:extLst>
      <p:ext uri="{BB962C8B-B14F-4D97-AF65-F5344CB8AC3E}">
        <p14:creationId xmlns:p14="http://schemas.microsoft.com/office/powerpoint/2010/main" val="1109095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Runtime Verification</a:t>
            </a:r>
            <a:endParaRPr lang="en-US" dirty="0"/>
          </a:p>
        </p:txBody>
      </p:sp>
      <p:sp>
        <p:nvSpPr>
          <p:cNvPr id="5" name="Subtitle 4"/>
          <p:cNvSpPr>
            <a:spLocks noGrp="1"/>
          </p:cNvSpPr>
          <p:nvPr>
            <p:ph type="subTitle" idx="1"/>
          </p:nvPr>
        </p:nvSpPr>
        <p:spPr/>
        <p:txBody>
          <a:bodyPr/>
          <a:lstStyle/>
          <a:p>
            <a:r>
              <a:rPr lang="en-US" dirty="0" smtClean="0"/>
              <a:t>The Field</a:t>
            </a:r>
            <a:endParaRPr lang="en-US" dirty="0"/>
          </a:p>
        </p:txBody>
      </p:sp>
    </p:spTree>
    <p:extLst>
      <p:ext uri="{BB962C8B-B14F-4D97-AF65-F5344CB8AC3E}">
        <p14:creationId xmlns:p14="http://schemas.microsoft.com/office/powerpoint/2010/main" val="2773786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Runtime Verification (RV)?</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Subfield of program analysis and verification</a:t>
            </a:r>
          </a:p>
          <a:p>
            <a:pPr lvl="1"/>
            <a:r>
              <a:rPr lang="en-US" dirty="0" smtClean="0"/>
              <a:t>So is static analysis (SA)</a:t>
            </a:r>
          </a:p>
          <a:p>
            <a:pPr lvl="1"/>
            <a:r>
              <a:rPr lang="en-US" dirty="0" smtClean="0"/>
              <a:t>SA and RV </a:t>
            </a:r>
            <a:r>
              <a:rPr lang="en-US" i="1" dirty="0" smtClean="0"/>
              <a:t>complement </a:t>
            </a:r>
            <a:r>
              <a:rPr lang="en-US" dirty="0" smtClean="0"/>
              <a:t>each other </a:t>
            </a:r>
            <a:endParaRPr lang="en-US" i="1" dirty="0" smtClean="0"/>
          </a:p>
          <a:p>
            <a:r>
              <a:rPr lang="en-US" dirty="0" smtClean="0"/>
              <a:t>Main idea of RV is different from that of SA:</a:t>
            </a:r>
          </a:p>
          <a:p>
            <a:pPr lvl="1"/>
            <a:r>
              <a:rPr lang="en-US" i="1" dirty="0" smtClean="0"/>
              <a:t>Execute </a:t>
            </a:r>
            <a:r>
              <a:rPr lang="en-US" dirty="0" smtClean="0"/>
              <a:t>program to analyze</a:t>
            </a:r>
          </a:p>
          <a:p>
            <a:pPr lvl="2"/>
            <a:r>
              <a:rPr lang="en-US" dirty="0"/>
              <a:t>U</a:t>
            </a:r>
            <a:r>
              <a:rPr lang="en-US" dirty="0" smtClean="0"/>
              <a:t>sing instrumentation or in a special runtime environment</a:t>
            </a:r>
          </a:p>
          <a:p>
            <a:pPr lvl="1"/>
            <a:r>
              <a:rPr lang="en-US" i="1" dirty="0" smtClean="0"/>
              <a:t>Observe</a:t>
            </a:r>
            <a:r>
              <a:rPr lang="en-US" dirty="0" smtClean="0"/>
              <a:t> execution trace</a:t>
            </a:r>
          </a:p>
          <a:p>
            <a:pPr lvl="1"/>
            <a:r>
              <a:rPr lang="en-US" i="1" dirty="0" smtClean="0"/>
              <a:t>Build model</a:t>
            </a:r>
            <a:r>
              <a:rPr lang="en-US" dirty="0" smtClean="0"/>
              <a:t> from execution trace</a:t>
            </a:r>
          </a:p>
          <a:p>
            <a:pPr lvl="1"/>
            <a:r>
              <a:rPr lang="en-US" i="1" dirty="0" smtClean="0"/>
              <a:t>Analyze</a:t>
            </a:r>
            <a:r>
              <a:rPr lang="en-US" dirty="0" smtClean="0"/>
              <a:t> model</a:t>
            </a:r>
          </a:p>
          <a:p>
            <a:pPr marL="457200" lvl="1" indent="0">
              <a:buNone/>
            </a:pPr>
            <a:r>
              <a:rPr lang="en-US" dirty="0" smtClean="0"/>
              <a:t>Steps above may be combined (e.g., online analysis)</a:t>
            </a:r>
          </a:p>
          <a:p>
            <a:endParaRPr lang="en-US" dirty="0"/>
          </a:p>
        </p:txBody>
      </p:sp>
    </p:spTree>
    <p:extLst>
      <p:ext uri="{BB962C8B-B14F-4D97-AF65-F5344CB8AC3E}">
        <p14:creationId xmlns:p14="http://schemas.microsoft.com/office/powerpoint/2010/main" val="3215147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Static Analysis</a:t>
            </a:r>
            <a:br>
              <a:rPr lang="en-US" dirty="0" smtClean="0"/>
            </a:br>
            <a:r>
              <a:rPr lang="en-US" dirty="0" smtClean="0"/>
              <a:t>(including model-checking)</a:t>
            </a:r>
            <a:endParaRPr lang="en-US" dirty="0"/>
          </a:p>
        </p:txBody>
      </p:sp>
      <p:pic>
        <p:nvPicPr>
          <p:cNvPr id="4" name="Picture 3"/>
          <p:cNvPicPr>
            <a:picLocks noChangeAspect="1"/>
          </p:cNvPicPr>
          <p:nvPr/>
        </p:nvPicPr>
        <p:blipFill>
          <a:blip r:embed="rId2"/>
          <a:stretch>
            <a:fillRect/>
          </a:stretch>
        </p:blipFill>
        <p:spPr>
          <a:xfrm>
            <a:off x="361951" y="2550102"/>
            <a:ext cx="2904066" cy="1600200"/>
          </a:xfrm>
          <a:prstGeom prst="rect">
            <a:avLst/>
          </a:prstGeom>
        </p:spPr>
      </p:pic>
      <p:sp>
        <p:nvSpPr>
          <p:cNvPr id="5" name="Rounded Rectangle 4"/>
          <p:cNvSpPr/>
          <p:nvPr/>
        </p:nvSpPr>
        <p:spPr>
          <a:xfrm>
            <a:off x="228600" y="2468704"/>
            <a:ext cx="3037417" cy="168159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1550" y="1940501"/>
            <a:ext cx="957313" cy="523220"/>
          </a:xfrm>
          <a:prstGeom prst="rect">
            <a:avLst/>
          </a:prstGeom>
          <a:noFill/>
        </p:spPr>
        <p:txBody>
          <a:bodyPr wrap="none" rtlCol="0">
            <a:spAutoFit/>
          </a:bodyPr>
          <a:lstStyle/>
          <a:p>
            <a:r>
              <a:rPr lang="en-US" sz="2800" dirty="0" smtClean="0"/>
              <a:t>Code</a:t>
            </a:r>
            <a:endParaRPr lang="en-US" sz="2800" dirty="0"/>
          </a:p>
        </p:txBody>
      </p:sp>
      <p:sp>
        <p:nvSpPr>
          <p:cNvPr id="8" name="Oval 7"/>
          <p:cNvSpPr/>
          <p:nvPr/>
        </p:nvSpPr>
        <p:spPr>
          <a:xfrm>
            <a:off x="5391151" y="2702501"/>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29124" y="1982056"/>
            <a:ext cx="1124026" cy="523220"/>
          </a:xfrm>
          <a:prstGeom prst="rect">
            <a:avLst/>
          </a:prstGeom>
          <a:noFill/>
        </p:spPr>
        <p:txBody>
          <a:bodyPr wrap="none" rtlCol="0">
            <a:spAutoFit/>
          </a:bodyPr>
          <a:lstStyle/>
          <a:p>
            <a:r>
              <a:rPr lang="en-US" sz="2800" dirty="0" smtClean="0"/>
              <a:t>Model</a:t>
            </a:r>
            <a:endParaRPr lang="en-US" sz="2800" dirty="0"/>
          </a:p>
        </p:txBody>
      </p:sp>
      <p:sp>
        <p:nvSpPr>
          <p:cNvPr id="9" name="Oval 8"/>
          <p:cNvSpPr/>
          <p:nvPr/>
        </p:nvSpPr>
        <p:spPr>
          <a:xfrm>
            <a:off x="5391151" y="3088698"/>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91150" y="3474895"/>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91149" y="3861092"/>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29377" y="3274002"/>
            <a:ext cx="152399" cy="1524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8" idx="4"/>
            <a:endCxn id="9" idx="0"/>
          </p:cNvCxnSpPr>
          <p:nvPr/>
        </p:nvCxnSpPr>
        <p:spPr>
          <a:xfrm>
            <a:off x="5467351" y="2854901"/>
            <a:ext cx="0"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4"/>
            <a:endCxn id="10" idx="0"/>
          </p:cNvCxnSpPr>
          <p:nvPr/>
        </p:nvCxnSpPr>
        <p:spPr>
          <a:xfrm flipH="1">
            <a:off x="5467350" y="3241098"/>
            <a:ext cx="1"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4"/>
            <a:endCxn id="11" idx="0"/>
          </p:cNvCxnSpPr>
          <p:nvPr/>
        </p:nvCxnSpPr>
        <p:spPr>
          <a:xfrm flipH="1">
            <a:off x="5467349" y="3627295"/>
            <a:ext cx="1"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6"/>
            <a:endCxn id="12" idx="3"/>
          </p:cNvCxnSpPr>
          <p:nvPr/>
        </p:nvCxnSpPr>
        <p:spPr>
          <a:xfrm flipV="1">
            <a:off x="5543549" y="3404084"/>
            <a:ext cx="308146" cy="147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2"/>
            <a:endCxn id="9" idx="6"/>
          </p:cNvCxnSpPr>
          <p:nvPr/>
        </p:nvCxnSpPr>
        <p:spPr>
          <a:xfrm flipH="1" flipV="1">
            <a:off x="5543550" y="3164898"/>
            <a:ext cx="285827" cy="1853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086350" y="2550101"/>
            <a:ext cx="1066800" cy="1600202"/>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5467350" y="2468704"/>
            <a:ext cx="0"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467349" y="4033403"/>
            <a:ext cx="0" cy="2337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3486150" y="2778701"/>
            <a:ext cx="1468509" cy="990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488946" y="2995940"/>
            <a:ext cx="1249060" cy="523220"/>
          </a:xfrm>
          <a:prstGeom prst="rect">
            <a:avLst/>
          </a:prstGeom>
          <a:noFill/>
        </p:spPr>
        <p:txBody>
          <a:bodyPr wrap="none" rtlCol="0">
            <a:spAutoFit/>
          </a:bodyPr>
          <a:lstStyle/>
          <a:p>
            <a:r>
              <a:rPr lang="en-US" sz="2800" dirty="0" smtClean="0"/>
              <a:t>Extract</a:t>
            </a:r>
            <a:endParaRPr lang="en-US" sz="2800" dirty="0"/>
          </a:p>
        </p:txBody>
      </p:sp>
      <p:sp>
        <p:nvSpPr>
          <p:cNvPr id="42" name="Right Arrow 41"/>
          <p:cNvSpPr/>
          <p:nvPr/>
        </p:nvSpPr>
        <p:spPr>
          <a:xfrm>
            <a:off x="6361731" y="2778701"/>
            <a:ext cx="1468509" cy="990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356811" y="2990801"/>
            <a:ext cx="1370888" cy="523220"/>
          </a:xfrm>
          <a:prstGeom prst="rect">
            <a:avLst/>
          </a:prstGeom>
          <a:noFill/>
        </p:spPr>
        <p:txBody>
          <a:bodyPr wrap="none" rtlCol="0">
            <a:spAutoFit/>
          </a:bodyPr>
          <a:lstStyle/>
          <a:p>
            <a:r>
              <a:rPr lang="en-US" sz="2800" dirty="0" smtClean="0"/>
              <a:t>Analyze</a:t>
            </a:r>
            <a:endParaRPr lang="en-US" sz="2800" dirty="0"/>
          </a:p>
        </p:txBody>
      </p:sp>
      <p:sp>
        <p:nvSpPr>
          <p:cNvPr id="44" name="TextBox 43"/>
          <p:cNvSpPr txBox="1"/>
          <p:nvPr/>
        </p:nvSpPr>
        <p:spPr>
          <a:xfrm>
            <a:off x="7904964" y="2581503"/>
            <a:ext cx="1007007" cy="1384995"/>
          </a:xfrm>
          <a:prstGeom prst="rect">
            <a:avLst/>
          </a:prstGeom>
          <a:noFill/>
        </p:spPr>
        <p:txBody>
          <a:bodyPr wrap="none" rtlCol="0">
            <a:spAutoFit/>
          </a:bodyPr>
          <a:lstStyle/>
          <a:p>
            <a:r>
              <a:rPr lang="en-US" sz="2800" dirty="0" smtClean="0"/>
              <a:t>Bug 1</a:t>
            </a:r>
          </a:p>
          <a:p>
            <a:r>
              <a:rPr lang="en-US" sz="2800" dirty="0" smtClean="0"/>
              <a:t>Bug2</a:t>
            </a:r>
          </a:p>
          <a:p>
            <a:r>
              <a:rPr lang="en-US" sz="2800" dirty="0" smtClean="0"/>
              <a:t>…</a:t>
            </a:r>
            <a:endParaRPr lang="en-US" sz="2800" dirty="0"/>
          </a:p>
        </p:txBody>
      </p:sp>
      <p:sp>
        <p:nvSpPr>
          <p:cNvPr id="45" name="TextBox 44"/>
          <p:cNvSpPr txBox="1"/>
          <p:nvPr/>
        </p:nvSpPr>
        <p:spPr>
          <a:xfrm>
            <a:off x="323850" y="4813518"/>
            <a:ext cx="3554050" cy="1815882"/>
          </a:xfrm>
          <a:prstGeom prst="rect">
            <a:avLst/>
          </a:prstGeom>
          <a:noFill/>
        </p:spPr>
        <p:txBody>
          <a:bodyPr wrap="none" rtlCol="0">
            <a:spAutoFit/>
          </a:bodyPr>
          <a:lstStyle/>
          <a:p>
            <a:r>
              <a:rPr lang="en-US" sz="2800" dirty="0" smtClean="0">
                <a:solidFill>
                  <a:srgbClr val="0070C0"/>
                </a:solidFill>
              </a:rPr>
              <a:t>Advantages:</a:t>
            </a:r>
          </a:p>
          <a:p>
            <a:r>
              <a:rPr lang="en-US" sz="2800" dirty="0" smtClean="0">
                <a:solidFill>
                  <a:srgbClr val="0070C0"/>
                </a:solidFill>
              </a:rPr>
              <a:t>+ good code coverage</a:t>
            </a:r>
          </a:p>
          <a:p>
            <a:r>
              <a:rPr lang="en-US" sz="2800" dirty="0" smtClean="0">
                <a:solidFill>
                  <a:srgbClr val="0070C0"/>
                </a:solidFill>
              </a:rPr>
              <a:t>+ early in development</a:t>
            </a:r>
          </a:p>
          <a:p>
            <a:r>
              <a:rPr lang="en-US" sz="2800" dirty="0" smtClean="0">
                <a:solidFill>
                  <a:srgbClr val="0070C0"/>
                </a:solidFill>
              </a:rPr>
              <a:t>+ mature field</a:t>
            </a:r>
            <a:endParaRPr lang="en-US" sz="2800" dirty="0">
              <a:solidFill>
                <a:srgbClr val="0070C0"/>
              </a:solidFill>
            </a:endParaRPr>
          </a:p>
        </p:txBody>
      </p:sp>
      <p:sp>
        <p:nvSpPr>
          <p:cNvPr id="46" name="TextBox 45"/>
          <p:cNvSpPr txBox="1"/>
          <p:nvPr/>
        </p:nvSpPr>
        <p:spPr>
          <a:xfrm>
            <a:off x="4648200" y="4813518"/>
            <a:ext cx="4439036" cy="1815882"/>
          </a:xfrm>
          <a:prstGeom prst="rect">
            <a:avLst/>
          </a:prstGeom>
          <a:noFill/>
        </p:spPr>
        <p:txBody>
          <a:bodyPr wrap="none" rtlCol="0">
            <a:spAutoFit/>
          </a:bodyPr>
          <a:lstStyle/>
          <a:p>
            <a:r>
              <a:rPr lang="en-US" sz="2800" dirty="0" smtClean="0">
                <a:solidFill>
                  <a:srgbClr val="FF0000"/>
                </a:solidFill>
              </a:rPr>
              <a:t>Limitations:</a:t>
            </a:r>
          </a:p>
          <a:p>
            <a:r>
              <a:rPr lang="en-US" sz="2800" dirty="0" smtClean="0"/>
              <a:t>- undecidable problem, so</a:t>
            </a:r>
            <a:endParaRPr lang="en-US" sz="2800" dirty="0"/>
          </a:p>
          <a:p>
            <a:r>
              <a:rPr lang="en-US" sz="2800" dirty="0" smtClean="0">
                <a:solidFill>
                  <a:srgbClr val="FF0000"/>
                </a:solidFill>
              </a:rPr>
              <a:t>- false positives/negatives</a:t>
            </a:r>
            <a:r>
              <a:rPr lang="en-US" sz="2800" dirty="0"/>
              <a:t> or</a:t>
            </a:r>
            <a:r>
              <a:rPr lang="en-US" sz="2800" dirty="0">
                <a:solidFill>
                  <a:srgbClr val="FF0000"/>
                </a:solidFill>
              </a:rPr>
              <a:t> </a:t>
            </a:r>
            <a:endParaRPr lang="en-US" sz="2800" dirty="0" smtClean="0">
              <a:solidFill>
                <a:srgbClr val="FF0000"/>
              </a:solidFill>
            </a:endParaRPr>
          </a:p>
          <a:p>
            <a:r>
              <a:rPr lang="en-US" sz="2800" dirty="0" smtClean="0">
                <a:solidFill>
                  <a:srgbClr val="FF0000"/>
                </a:solidFill>
              </a:rPr>
              <a:t>- does not scale</a:t>
            </a:r>
            <a:endParaRPr lang="en-US" sz="2800" dirty="0">
              <a:solidFill>
                <a:srgbClr val="FF0000"/>
              </a:solidFill>
            </a:endParaRPr>
          </a:p>
        </p:txBody>
      </p:sp>
    </p:spTree>
    <p:extLst>
      <p:ext uri="{BB962C8B-B14F-4D97-AF65-F5344CB8AC3E}">
        <p14:creationId xmlns:p14="http://schemas.microsoft.com/office/powerpoint/2010/main" val="2708963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8860</TotalTime>
  <Words>3695</Words>
  <Application>Microsoft Office PowerPoint</Application>
  <PresentationFormat>On-screen Show (4:3)</PresentationFormat>
  <Paragraphs>1222</Paragraphs>
  <Slides>50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Cambria Math</vt:lpstr>
      <vt:lpstr>Corbel</vt:lpstr>
      <vt:lpstr>Courier New</vt:lpstr>
      <vt:lpstr>Symbol</vt:lpstr>
      <vt:lpstr>Wingdings</vt:lpstr>
      <vt:lpstr>Wingdings 2</vt:lpstr>
      <vt:lpstr>Wingdings 3</vt:lpstr>
      <vt:lpstr>Module</vt:lpstr>
      <vt:lpstr>PowerPoint Presentation</vt:lpstr>
      <vt:lpstr>Overview</vt:lpstr>
      <vt:lpstr>Runtime Verification, Inc.</vt:lpstr>
      <vt:lpstr>Description of Company</vt:lpstr>
      <vt:lpstr>Computer Science @ UIUC</vt:lpstr>
      <vt:lpstr>Technology </vt:lpstr>
      <vt:lpstr>Runtime Verification</vt:lpstr>
      <vt:lpstr>What is Runtime Verification (RV)?</vt:lpstr>
      <vt:lpstr>Recall Static Analysis (including model-checking)</vt:lpstr>
      <vt:lpstr>Runtime Verification</vt:lpstr>
      <vt:lpstr>Addressing the Limitations</vt:lpstr>
      <vt:lpstr>Runtime Verification</vt:lpstr>
      <vt:lpstr>Runtime Verification Products https://runtimeverification.com</vt:lpstr>
      <vt:lpstr>Runtime Verification Products Coverage vs. Performance vs. Expressiveness</vt:lpstr>
      <vt:lpstr>RV-Match</vt:lpstr>
      <vt:lpstr>RV-Match Overview </vt:lpstr>
      <vt:lpstr>RV-Match Approach</vt:lpstr>
      <vt:lpstr>RV-Match: Bigger Picture</vt:lpstr>
      <vt:lpstr>Formal Language Definitions</vt:lpstr>
      <vt:lpstr>Complete K Definition of KernelC</vt:lpstr>
      <vt:lpstr>Complete K Definition of KernelC</vt:lpstr>
      <vt:lpstr>Complete K Definition of KernelC</vt:lpstr>
      <vt:lpstr>Complete K Definition of KernelC</vt:lpstr>
      <vt:lpstr>K Scales</vt:lpstr>
      <vt:lpstr>K Configuration and Definition of C</vt:lpstr>
      <vt:lpstr>Advantages of RV-Match Approach</vt:lpstr>
      <vt:lpstr>Does it Work?</vt:lpstr>
      <vt:lpstr>Why Undefined Behavior Matters?</vt:lpstr>
      <vt:lpstr>RV-Match DEMO</vt:lpstr>
      <vt:lpstr>Does it Really Work? Let’s Evaluate it!</vt:lpstr>
      <vt:lpstr>Toyota ITC Benchmark Paper - Static Analysis Tools -</vt:lpstr>
      <vt:lpstr>RV-Match on Toyota ITC Benchmark - Comparison with Static Analysis Tools -</vt:lpstr>
      <vt:lpstr>RV-Match on Toyota ITC Benchmark - Comparison with Other Analysis Tools -</vt:lpstr>
      <vt:lpstr>RV-Match on SV-Comp</vt:lpstr>
      <vt:lpstr>RV-Match Error Reports</vt:lpstr>
      <vt:lpstr>RV-Predict</vt:lpstr>
      <vt:lpstr>RV-Predict Overview </vt:lpstr>
      <vt:lpstr>Simple C Data Race Example </vt:lpstr>
      <vt:lpstr>Expected Execution</vt:lpstr>
      <vt:lpstr>UnExpected Execution (Rare)</vt:lpstr>
      <vt:lpstr>RV-Predict Approach</vt:lpstr>
      <vt:lpstr>Predicting Data Races</vt:lpstr>
      <vt:lpstr>RV-Predict Features</vt:lpstr>
      <vt:lpstr>RV-Predict DEMO</vt:lpstr>
      <vt:lpstr>RV-Monitor</vt:lpstr>
      <vt:lpstr>RV-Monitor for C</vt:lpstr>
      <vt:lpstr>RV-Monitor Example</vt:lpstr>
      <vt:lpstr>RV-Monitor Applications</vt:lpstr>
      <vt:lpstr>RV-ECU DEMO</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Runtime Verification, Inc. Business Plan</dc:title>
  <dc:creator>Grigore</dc:creator>
  <cp:lastModifiedBy>Rosu, Grigore</cp:lastModifiedBy>
  <cp:revision>579</cp:revision>
  <cp:lastPrinted>2016-02-10T16:21:31Z</cp:lastPrinted>
  <dcterms:created xsi:type="dcterms:W3CDTF">2006-08-16T00:00:00Z</dcterms:created>
  <dcterms:modified xsi:type="dcterms:W3CDTF">2016-11-15T14:20:38Z</dcterms:modified>
</cp:coreProperties>
</file>