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72" r:id="rId3"/>
    <p:sldId id="269" r:id="rId4"/>
    <p:sldId id="284" r:id="rId5"/>
    <p:sldId id="285" r:id="rId6"/>
    <p:sldId id="286" r:id="rId7"/>
    <p:sldId id="270" r:id="rId8"/>
    <p:sldId id="268" r:id="rId9"/>
    <p:sldId id="277" r:id="rId10"/>
    <p:sldId id="279" r:id="rId11"/>
    <p:sldId id="27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700" autoAdjust="0"/>
  </p:normalViewPr>
  <p:slideViewPr>
    <p:cSldViewPr>
      <p:cViewPr varScale="1">
        <p:scale>
          <a:sx n="71" d="100"/>
          <a:sy n="71" d="100"/>
        </p:scale>
        <p:origin x="11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47C2-5C36-4526-9039-64BFAA76ABE8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706E3-7CCD-4739-8AD7-8862A6A0A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B51B2-D1C3-4B01-A063-AE9B5469A8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94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B51B2-D1C3-4B01-A063-AE9B5469A8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B51B2-D1C3-4B01-A063-AE9B5469A8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0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untimeverification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st.com/web/catalog/tools/FM116/SC959/SS1532/PF217965?sc=internet/evalboard/product/217965.j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724400"/>
            <a:ext cx="86106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Grigore Rosu</a:t>
            </a:r>
          </a:p>
          <a:p>
            <a:r>
              <a:rPr lang="en-US" dirty="0"/>
              <a:t>President and CEO at Runtime Verification, Inc.</a:t>
            </a:r>
          </a:p>
          <a:p>
            <a:r>
              <a:rPr lang="en-US" dirty="0"/>
              <a:t>Professor </a:t>
            </a:r>
            <a:r>
              <a:rPr lang="en-US" dirty="0" smtClean="0"/>
              <a:t> of Computer Science at the University of Illinois at Urbana-Champaign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80881"/>
            <a:ext cx="2486372" cy="19243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62400" y="1787256"/>
            <a:ext cx="4876800" cy="1470025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RV-ECU: Certifiable</a:t>
            </a:r>
          </a:p>
          <a:p>
            <a:r>
              <a:rPr lang="en-US" dirty="0"/>
              <a:t>R</a:t>
            </a:r>
            <a:r>
              <a:rPr lang="en-US" dirty="0" smtClean="0"/>
              <a:t>untime Verification</a:t>
            </a:r>
          </a:p>
          <a:p>
            <a:r>
              <a:rPr lang="en-US" dirty="0"/>
              <a:t>f</a:t>
            </a:r>
            <a:r>
              <a:rPr lang="en-US" dirty="0" smtClean="0"/>
              <a:t>or Automobiles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2286000" y="76200"/>
            <a:ext cx="445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https://runtimeverification.com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252728"/>
          </a:xfrm>
        </p:spPr>
        <p:txBody>
          <a:bodyPr>
            <a:normAutofit/>
          </a:bodyPr>
          <a:lstStyle/>
          <a:p>
            <a:r>
              <a:rPr lang="en-US" sz="5000" dirty="0" smtClean="0"/>
              <a:t>Example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0675"/>
            <a:ext cx="1343372" cy="1039698"/>
          </a:xfrm>
          <a:prstGeom prst="rect">
            <a:avLst/>
          </a:prstGeom>
        </p:spPr>
      </p:pic>
      <p:sp>
        <p:nvSpPr>
          <p:cNvPr id="5" name="Flowchart: Document 4"/>
          <p:cNvSpPr/>
          <p:nvPr/>
        </p:nvSpPr>
        <p:spPr>
          <a:xfrm>
            <a:off x="227712" y="1905000"/>
            <a:ext cx="3352800" cy="3657600"/>
          </a:xfrm>
          <a:prstGeom prst="flowChartDocumen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Safe door lock</a:t>
            </a:r>
          </a:p>
          <a:p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oors should always open only if they were unlocked in the past and not locked since then; at violation, close door.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…(hundreds of these)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512" y="1371600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Informal requirements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3884970" y="1979968"/>
            <a:ext cx="990600" cy="1297865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0512" y="3021380"/>
            <a:ext cx="2597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Formalize requirements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(by domain experts,</a:t>
            </a:r>
          </a:p>
          <a:p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 smtClean="0">
                <a:solidFill>
                  <a:srgbClr val="0070C0"/>
                </a:solidFill>
              </a:rPr>
              <a:t>sing various formalisms;</a:t>
            </a:r>
          </a:p>
          <a:p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ere an interval logic)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087239" y="1849312"/>
            <a:ext cx="4056761" cy="1172068"/>
          </a:xfrm>
          <a:prstGeom prst="flowChart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 d</a:t>
            </a:r>
            <a:r>
              <a:rPr lang="en-US" sz="2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: </a:t>
            </a:r>
            <a:r>
              <a:rPr lang="en-US" sz="2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always</a:t>
            </a:r>
            <a:r>
              <a:rPr lang="en-US" sz="2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(Open(</a:t>
            </a:r>
            <a:r>
              <a:rPr lang="en-US" sz="2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implies</a:t>
            </a:r>
            <a:endParaRPr lang="en-US" sz="24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            not </a:t>
            </a:r>
            <a:r>
              <a:rPr lang="en-US" sz="2400" b="1" dirty="0">
                <a:solidFill>
                  <a:schemeClr val="tx1"/>
                </a:solidFill>
                <a:sym typeface="Symbol" panose="05050102010706020507" pitchFamily="18" charset="2"/>
              </a:rPr>
              <a:t>L</a:t>
            </a:r>
            <a:r>
              <a:rPr lang="en-US" sz="2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ock </a:t>
            </a:r>
            <a:r>
              <a:rPr lang="en-US" sz="2400" b="1" dirty="0">
                <a:solidFill>
                  <a:srgbClr val="0070C0"/>
                </a:solidFill>
                <a:sym typeface="Symbol" panose="05050102010706020507" pitchFamily="18" charset="2"/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ince</a:t>
            </a:r>
            <a:r>
              <a:rPr lang="en-US" sz="2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UnLock</a:t>
            </a:r>
            <a:r>
              <a:rPr lang="en-US" sz="2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en-US" sz="2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@violation : Close(</a:t>
            </a:r>
            <a:r>
              <a:rPr lang="en-US" sz="2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1266" y="1371600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Formal requirements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29400" y="3081138"/>
            <a:ext cx="990600" cy="1109862"/>
          </a:xfrm>
          <a:prstGeom prst="downArrow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5087239" y="4540112"/>
            <a:ext cx="3828161" cy="2104683"/>
          </a:xfrm>
          <a:prstGeom prst="flowChartProcess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One such monitor instance 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  RV-ECU for each door d</a:t>
            </a:r>
          </a:p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State: one bit, b</a:t>
            </a:r>
          </a:p>
          <a:p>
            <a:endParaRPr lang="en-US" sz="16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UnLock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|| !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ock &amp;&amp; b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(Open &amp;&amp; !b) 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 send(Close)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7685" y="4098856"/>
            <a:ext cx="298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Monitor for each </a:t>
            </a:r>
            <a:r>
              <a:rPr lang="en-US" sz="2800" dirty="0" smtClean="0">
                <a:solidFill>
                  <a:srgbClr val="0070C0"/>
                </a:solidFill>
              </a:rPr>
              <a:t>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826" y="3316069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Automatically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193174" y="6084469"/>
            <a:ext cx="1076325" cy="582705"/>
          </a:xfrm>
          <a:prstGeom prst="wedgeRoundRectCallout">
            <a:avLst>
              <a:gd name="adj1" fmla="val 121791"/>
              <a:gd name="adj2" fmla="val -54935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Provably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RV-ECU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Prototype RV-ECU on an STM ECU</a:t>
            </a:r>
          </a:p>
          <a:p>
            <a:pPr marL="118872" indent="0">
              <a:buNone/>
            </a:pPr>
            <a:r>
              <a:rPr lang="en-US" dirty="0" smtClean="0"/>
              <a:t>    board </a:t>
            </a:r>
            <a:r>
              <a:rPr lang="en-US" dirty="0" smtClean="0">
                <a:hlinkClick r:id="rId2"/>
              </a:rPr>
              <a:t>STM3210C-EVAL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orking </a:t>
            </a:r>
            <a:r>
              <a:rPr lang="en-US" dirty="0" smtClean="0"/>
              <a:t>on </a:t>
            </a:r>
            <a:r>
              <a:rPr lang="en-US" dirty="0" smtClean="0"/>
              <a:t>a real car (model omitted)</a:t>
            </a:r>
          </a:p>
          <a:p>
            <a:pPr lvl="2"/>
            <a:r>
              <a:rPr lang="en-US" dirty="0" smtClean="0"/>
              <a:t>controlling </a:t>
            </a:r>
            <a:r>
              <a:rPr lang="en-US" dirty="0" smtClean="0"/>
              <a:t>wipers, windows, </a:t>
            </a:r>
            <a:r>
              <a:rPr lang="en-US" dirty="0" smtClean="0"/>
              <a:t>doors</a:t>
            </a:r>
          </a:p>
          <a:p>
            <a:pPr lvl="2"/>
            <a:r>
              <a:rPr lang="en-US" dirty="0" smtClean="0"/>
              <a:t>soon </a:t>
            </a:r>
            <a:r>
              <a:rPr lang="en-US" dirty="0" smtClean="0"/>
              <a:t>engine and </a:t>
            </a:r>
            <a:r>
              <a:rPr lang="en-US" dirty="0" smtClean="0"/>
              <a:t>brakes</a:t>
            </a:r>
            <a:endParaRPr lang="en-US" dirty="0" smtClean="0"/>
          </a:p>
          <a:p>
            <a:r>
              <a:rPr lang="en-US" dirty="0" smtClean="0"/>
              <a:t>For the time being, local monitors intended to be as simple as just requesting acknowledgements for messages to be sent on the bus from RV-ECU</a:t>
            </a:r>
          </a:p>
          <a:p>
            <a:pPr lvl="1"/>
            <a:r>
              <a:rPr lang="en-US" dirty="0" smtClean="0"/>
              <a:t>So RV-ECU does all monitoring, but local monitors ensure that safety violating messages are not 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524000"/>
            <a:ext cx="1804886" cy="23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10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Certifiable runtime monitoring code generation</a:t>
            </a:r>
          </a:p>
          <a:p>
            <a:pPr lvl="1"/>
            <a:r>
              <a:rPr lang="en-US" dirty="0" smtClean="0"/>
              <a:t>Technology developed at the University </a:t>
            </a:r>
            <a:r>
              <a:rPr lang="en-US" dirty="0"/>
              <a:t>of Illinois </a:t>
            </a:r>
            <a:r>
              <a:rPr lang="en-US" dirty="0" smtClean="0"/>
              <a:t>over a period of more than 12 years, funded with more than $6M by NSF, NASA, DARPA, NSA, Boeing</a:t>
            </a:r>
          </a:p>
          <a:p>
            <a:pPr lvl="1"/>
            <a:r>
              <a:rPr lang="en-US" dirty="0"/>
              <a:t>Product for increasing safety in </a:t>
            </a:r>
            <a:r>
              <a:rPr lang="en-US" dirty="0" smtClean="0"/>
              <a:t>cars  to be developed in our small company with SBIR funding from NSF, NASA, and research collaborations with </a:t>
            </a:r>
            <a:r>
              <a:rPr lang="en-US" smtClean="0"/>
              <a:t>automotive companies</a:t>
            </a:r>
            <a:endParaRPr lang="en-US" dirty="0" smtClean="0"/>
          </a:p>
          <a:p>
            <a:pPr lvl="2"/>
            <a:r>
              <a:rPr lang="en-US" dirty="0" smtClean="0"/>
              <a:t>Main insight: separate safety from functionality and take no chances with safety (use highest assurance known for it!)</a:t>
            </a:r>
          </a:p>
          <a:p>
            <a:r>
              <a:rPr lang="en-US" dirty="0"/>
              <a:t>P</a:t>
            </a:r>
            <a:r>
              <a:rPr lang="en-US" dirty="0" smtClean="0"/>
              <a:t>ractical impact sought:</a:t>
            </a:r>
          </a:p>
          <a:p>
            <a:pPr lvl="1"/>
            <a:r>
              <a:rPr lang="en-US" dirty="0" smtClean="0"/>
              <a:t>Looking for collaboration, partnership, leverage, matching funding (for our NASA and NSF grants)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0675"/>
            <a:ext cx="1343372" cy="10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848600" cy="4876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0675"/>
            <a:ext cx="1343372" cy="103969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775191"/>
            <a:ext cx="8991600" cy="5006609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NSF (Phase I) and NASA (Phase II) SBIR grants</a:t>
            </a:r>
          </a:p>
          <a:p>
            <a:pPr lvl="1"/>
            <a:r>
              <a:rPr lang="en-US" dirty="0" smtClean="0"/>
              <a:t>Want to be sure technology is useful before developing it</a:t>
            </a:r>
          </a:p>
          <a:p>
            <a:r>
              <a:rPr lang="en-US" dirty="0" smtClean="0"/>
              <a:t>What you can get from it</a:t>
            </a:r>
          </a:p>
          <a:p>
            <a:pPr lvl="1"/>
            <a:r>
              <a:rPr lang="en-US" dirty="0" smtClean="0"/>
              <a:t>Reduce or avoid car recalls</a:t>
            </a:r>
          </a:p>
          <a:p>
            <a:pPr lvl="2"/>
            <a:r>
              <a:rPr lang="en-US" dirty="0" smtClean="0"/>
              <a:t>Safety requirements not violated, dynamically updatable</a:t>
            </a:r>
          </a:p>
          <a:p>
            <a:pPr lvl="3"/>
            <a:r>
              <a:rPr lang="en-US" dirty="0" smtClean="0"/>
              <a:t>Even if car is hacked (no distinction between hacked or malfunctioning ECU)</a:t>
            </a:r>
          </a:p>
          <a:p>
            <a:pPr lvl="1"/>
            <a:r>
              <a:rPr lang="en-US" dirty="0" smtClean="0"/>
              <a:t>Easier compliance to ISO 26262 for safety</a:t>
            </a:r>
          </a:p>
          <a:p>
            <a:pPr lvl="2"/>
            <a:r>
              <a:rPr lang="en-US" dirty="0" smtClean="0"/>
              <a:t>Safety monitors generated automatically </a:t>
            </a:r>
            <a:r>
              <a:rPr lang="en-US" dirty="0"/>
              <a:t>(</a:t>
            </a:r>
            <a:r>
              <a:rPr lang="en-US" dirty="0" smtClean="0"/>
              <a:t>provably correct)</a:t>
            </a:r>
          </a:p>
          <a:p>
            <a:pPr lvl="1"/>
            <a:r>
              <a:rPr lang="en-US" dirty="0" smtClean="0"/>
              <a:t>Enhanced communication between OEMs and suppliers</a:t>
            </a:r>
          </a:p>
          <a:p>
            <a:pPr lvl="2"/>
            <a:r>
              <a:rPr lang="en-US" dirty="0" smtClean="0"/>
              <a:t>Formal safety specifications will be required and shared</a:t>
            </a:r>
          </a:p>
          <a:p>
            <a:pPr lvl="1"/>
            <a:r>
              <a:rPr lang="en-US" dirty="0" smtClean="0"/>
              <a:t>Easier, better, faster testing</a:t>
            </a:r>
          </a:p>
          <a:p>
            <a:pPr lvl="2"/>
            <a:r>
              <a:rPr lang="en-US" dirty="0" smtClean="0"/>
              <a:t>Separation of major concerns</a:t>
            </a:r>
            <a:r>
              <a:rPr lang="en-US" dirty="0"/>
              <a:t>: safety </a:t>
            </a:r>
            <a:r>
              <a:rPr lang="en-US" dirty="0" smtClean="0"/>
              <a:t>versus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4703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67764"/>
            <a:ext cx="3886200" cy="49377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Modern </a:t>
            </a:r>
            <a:r>
              <a:rPr lang="en-US" dirty="0"/>
              <a:t>automobiles </a:t>
            </a:r>
            <a:r>
              <a:rPr lang="en-US" dirty="0" smtClean="0"/>
              <a:t>highly </a:t>
            </a:r>
            <a:r>
              <a:rPr lang="en-US" dirty="0"/>
              <a:t>computerized, including dozens of Electronic Control Units (ECUs) communicating over the CAN </a:t>
            </a:r>
            <a:r>
              <a:rPr lang="en-US" dirty="0" smtClean="0"/>
              <a:t>bus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0675"/>
            <a:ext cx="1343372" cy="103969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" r="51423" b="16780"/>
          <a:stretch/>
        </p:blipFill>
        <p:spPr>
          <a:xfrm>
            <a:off x="4267200" y="1775191"/>
            <a:ext cx="4663440" cy="49377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2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252728"/>
          </a:xfrm>
        </p:spPr>
        <p:txBody>
          <a:bodyPr/>
          <a:lstStyle/>
          <a:p>
            <a:r>
              <a:rPr lang="en-US" dirty="0" smtClean="0"/>
              <a:t>The Importance of Recall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0675"/>
            <a:ext cx="1343372" cy="1039698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Recall is the most important unsolved problem in automotive</a:t>
            </a:r>
          </a:p>
          <a:p>
            <a:r>
              <a:rPr lang="en-US" sz="2400" dirty="0" smtClean="0"/>
              <a:t>Recalls are costly ($2B+) and bad for business, and software related recalls are (increasingly) common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9222">
            <a:off x="11827" y="2970818"/>
            <a:ext cx="4957053" cy="1526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8777">
            <a:off x="4799704" y="3162074"/>
            <a:ext cx="55245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95800"/>
            <a:ext cx="6057900" cy="2828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5283424"/>
            <a:ext cx="4781550" cy="2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 t="55850" r="25581"/>
          <a:stretch/>
        </p:blipFill>
        <p:spPr>
          <a:xfrm>
            <a:off x="2435294" y="3276600"/>
            <a:ext cx="3889306" cy="260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252728"/>
          </a:xfrm>
        </p:spPr>
        <p:txBody>
          <a:bodyPr/>
          <a:lstStyle/>
          <a:p>
            <a:r>
              <a:rPr lang="en-US" dirty="0" smtClean="0"/>
              <a:t>Software Complexity Trends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0675"/>
            <a:ext cx="1343372" cy="10396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60592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dirty="0" smtClean="0"/>
              <a:t>"Automotive </a:t>
            </a:r>
            <a:r>
              <a:rPr lang="en-US" dirty="0"/>
              <a:t>Embedded Software Verification and Validation Strategies", Shankar </a:t>
            </a:r>
            <a:r>
              <a:rPr lang="en-US" dirty="0" err="1"/>
              <a:t>Akella</a:t>
            </a:r>
            <a:r>
              <a:rPr lang="en-US" dirty="0"/>
              <a:t>, </a:t>
            </a:r>
            <a:r>
              <a:rPr lang="en-US" dirty="0" err="1"/>
              <a:t>Emmeskay</a:t>
            </a:r>
            <a:r>
              <a:rPr lang="en-US" dirty="0"/>
              <a:t> Advanced Technology Solutions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87486" y="1471870"/>
            <a:ext cx="9056514" cy="53861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More ECUs, more money on electronics, more features, more code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5" t="11700" r="1" b="44424"/>
          <a:stretch/>
        </p:blipFill>
        <p:spPr>
          <a:xfrm>
            <a:off x="6057900" y="1949532"/>
            <a:ext cx="31242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3" r="54797" b="43500"/>
          <a:stretch/>
        </p:blipFill>
        <p:spPr>
          <a:xfrm>
            <a:off x="-41944" y="1964026"/>
            <a:ext cx="2861344" cy="22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252728"/>
          </a:xfrm>
        </p:spPr>
        <p:txBody>
          <a:bodyPr/>
          <a:lstStyle/>
          <a:p>
            <a:r>
              <a:rPr lang="en-US" dirty="0" smtClean="0"/>
              <a:t>ISO 26262 Reshapes Safety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0675"/>
            <a:ext cx="1343372" cy="103969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486" y="1471870"/>
            <a:ext cx="9056514" cy="5386130"/>
          </a:xfrm>
        </p:spPr>
        <p:txBody>
          <a:bodyPr>
            <a:normAutofit/>
          </a:bodyPr>
          <a:lstStyle/>
          <a:p>
            <a:r>
              <a:rPr lang="en-US" sz="2400" dirty="0"/>
              <a:t>ISO 26262 changing the face of automotive: first functional safety standard, in response to growing software complexity </a:t>
            </a:r>
            <a:r>
              <a:rPr lang="en-US" sz="2400" dirty="0" smtClean="0"/>
              <a:t>trends</a:t>
            </a:r>
          </a:p>
          <a:p>
            <a:pPr marL="118872" indent="0">
              <a:buNone/>
            </a:pP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Both OEMs and suppliers scrambling for compliance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210">
            <a:off x="227950" y="2589287"/>
            <a:ext cx="4572000" cy="239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557">
            <a:off x="4655336" y="2799977"/>
            <a:ext cx="46672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06172" cy="5006609"/>
          </a:xfrm>
        </p:spPr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/>
              <a:t>state-of-the-art not </a:t>
            </a:r>
            <a:r>
              <a:rPr lang="en-US" dirty="0" smtClean="0"/>
              <a:t>ideal</a:t>
            </a:r>
          </a:p>
          <a:p>
            <a:pPr lvl="1"/>
            <a:r>
              <a:rPr lang="en-US" dirty="0" smtClean="0"/>
              <a:t>Formal safety requirements not available</a:t>
            </a:r>
          </a:p>
          <a:p>
            <a:pPr lvl="2"/>
            <a:r>
              <a:rPr lang="en-US" dirty="0" smtClean="0"/>
              <a:t>OEMs blame suppliers, suppliers blame OEMs</a:t>
            </a:r>
          </a:p>
          <a:p>
            <a:pPr lvl="1"/>
            <a:r>
              <a:rPr lang="en-US" dirty="0" smtClean="0"/>
              <a:t>ECUs </a:t>
            </a:r>
            <a:r>
              <a:rPr lang="en-US" dirty="0"/>
              <a:t>developed by </a:t>
            </a:r>
            <a:r>
              <a:rPr lang="en-US" dirty="0" smtClean="0"/>
              <a:t>suppliers; code </a:t>
            </a:r>
            <a:r>
              <a:rPr lang="en-US" dirty="0"/>
              <a:t>not </a:t>
            </a:r>
            <a:r>
              <a:rPr lang="en-US" dirty="0" smtClean="0"/>
              <a:t>available</a:t>
            </a:r>
          </a:p>
          <a:p>
            <a:pPr lvl="1"/>
            <a:r>
              <a:rPr lang="en-US" dirty="0" smtClean="0"/>
              <a:t>Poor CAN bus architecture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ny ECU can send messages to any other ECU</a:t>
            </a:r>
          </a:p>
          <a:p>
            <a:pPr lvl="2"/>
            <a:r>
              <a:rPr lang="en-US" dirty="0" smtClean="0"/>
              <a:t>ECU sent messages cannot be stopped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0675"/>
            <a:ext cx="1343372" cy="10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572000" cy="484632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RV-ECU: in charge of monitoring global safety</a:t>
            </a:r>
          </a:p>
          <a:p>
            <a:pPr lvl="1"/>
            <a:r>
              <a:rPr lang="en-US" sz="2400" dirty="0" smtClean="0"/>
              <a:t>Provably correct (both monitoring and recovery code)</a:t>
            </a:r>
          </a:p>
          <a:p>
            <a:r>
              <a:rPr lang="en-US" sz="2800" dirty="0" smtClean="0"/>
              <a:t>ECUs locally monitored</a:t>
            </a:r>
          </a:p>
          <a:p>
            <a:pPr lvl="1"/>
            <a:r>
              <a:rPr lang="en-US" sz="2400" dirty="0" smtClean="0"/>
              <a:t>Their critical CAN bus messages “approved” by local monitors</a:t>
            </a:r>
          </a:p>
          <a:p>
            <a:pPr lvl="1"/>
            <a:r>
              <a:rPr lang="en-US" sz="2400" dirty="0" smtClean="0"/>
              <a:t>Local monitors communicate with RV-ECU</a:t>
            </a:r>
          </a:p>
          <a:p>
            <a:pPr lvl="1"/>
            <a:r>
              <a:rPr lang="en-US" sz="2400" dirty="0" smtClean="0"/>
              <a:t>Local monitors achieved by instrumentation or API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0675"/>
            <a:ext cx="1343372" cy="103969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3" t="1" r="3802" b="18321"/>
          <a:stretch/>
        </p:blipFill>
        <p:spPr>
          <a:xfrm>
            <a:off x="4572000" y="1676400"/>
            <a:ext cx="4572000" cy="4846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 rot="17956983">
            <a:off x="6843072" y="2587477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RV-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001000" y="2549890"/>
            <a:ext cx="1066800" cy="598393"/>
          </a:xfrm>
          <a:prstGeom prst="wedgeRoundRectCallout">
            <a:avLst>
              <a:gd name="adj1" fmla="val -101555"/>
              <a:gd name="adj2" fmla="val -381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</a:t>
            </a:r>
          </a:p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114800" y="1608021"/>
            <a:ext cx="1143000" cy="598393"/>
          </a:xfrm>
          <a:prstGeom prst="wedgeRoundRectCallout">
            <a:avLst>
              <a:gd name="adj1" fmla="val 67117"/>
              <a:gd name="adj2" fmla="val 12407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monitors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vs. Global (RV-ECU)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70060"/>
            <a:ext cx="8686800" cy="33879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monitoring code (red) generated automatically from safety requirements; recovery code verified</a:t>
            </a:r>
          </a:p>
          <a:p>
            <a:pPr lvl="1"/>
            <a:r>
              <a:rPr lang="en-US" dirty="0" smtClean="0"/>
              <a:t>Certifiably correct (checkable proofs also generated)</a:t>
            </a:r>
          </a:p>
          <a:p>
            <a:r>
              <a:rPr lang="en-US" dirty="0" smtClean="0"/>
              <a:t>Local monitors added through instrumentation (automatically) or provided API, and can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revent ECU from sending wrong messages</a:t>
            </a:r>
          </a:p>
          <a:p>
            <a:pPr lvl="1"/>
            <a:r>
              <a:rPr lang="en-US" dirty="0" smtClean="0"/>
              <a:t>Consult with RV-ECU to assure global safety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authentication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855260"/>
            <a:ext cx="914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Bus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6096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609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571500" y="2443600"/>
            <a:ext cx="381000" cy="381000"/>
          </a:xfrm>
          <a:prstGeom prst="upDownArrow">
            <a:avLst>
              <a:gd name="adj1" fmla="val 45294"/>
              <a:gd name="adj2" fmla="val 3117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1676400"/>
            <a:ext cx="609600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209800"/>
            <a:ext cx="609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3543300" y="2443600"/>
            <a:ext cx="381000" cy="381000"/>
          </a:xfrm>
          <a:prstGeom prst="upDownArrow">
            <a:avLst>
              <a:gd name="adj1" fmla="val 45294"/>
              <a:gd name="adj2" fmla="val 3117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1676400"/>
            <a:ext cx="10668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RV-ECU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Up-Down Arrow 12"/>
          <p:cNvSpPr/>
          <p:nvPr/>
        </p:nvSpPr>
        <p:spPr>
          <a:xfrm>
            <a:off x="6591300" y="2443600"/>
            <a:ext cx="381000" cy="381000"/>
          </a:xfrm>
          <a:prstGeom prst="upDownArrow">
            <a:avLst>
              <a:gd name="adj1" fmla="val 45294"/>
              <a:gd name="adj2" fmla="val 3117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7848600" y="1611407"/>
            <a:ext cx="1066800" cy="598393"/>
          </a:xfrm>
          <a:prstGeom prst="wedgeRoundRectCallout">
            <a:avLst>
              <a:gd name="adj1" fmla="val -101555"/>
              <a:gd name="adj2" fmla="val -381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</a:t>
            </a:r>
          </a:p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4648200" y="1904999"/>
            <a:ext cx="1066800" cy="582705"/>
          </a:xfrm>
          <a:prstGeom prst="wedgeRoundRectCallout">
            <a:avLst>
              <a:gd name="adj1" fmla="val -106597"/>
              <a:gd name="adj2" fmla="val 3148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monitor</a:t>
            </a:r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1676400" y="1676400"/>
            <a:ext cx="1219200" cy="614796"/>
          </a:xfrm>
          <a:prstGeom prst="wedgeRoundRectCallout">
            <a:avLst>
              <a:gd name="adj1" fmla="val 95504"/>
              <a:gd name="adj2" fmla="val -400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Usual ECU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2009</TotalTime>
  <Words>712</Words>
  <Application>Microsoft Office PowerPoint</Application>
  <PresentationFormat>On-screen Show (4:3)</PresentationFormat>
  <Paragraphs>113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Corbel</vt:lpstr>
      <vt:lpstr>Courier New</vt:lpstr>
      <vt:lpstr>Symbol</vt:lpstr>
      <vt:lpstr>Wingdings</vt:lpstr>
      <vt:lpstr>Wingdings 2</vt:lpstr>
      <vt:lpstr>Wingdings 3</vt:lpstr>
      <vt:lpstr>Module</vt:lpstr>
      <vt:lpstr>PowerPoint Presentation</vt:lpstr>
      <vt:lpstr>Why Bother?</vt:lpstr>
      <vt:lpstr>Background</vt:lpstr>
      <vt:lpstr>The Importance of Recall</vt:lpstr>
      <vt:lpstr>Software Complexity Trends</vt:lpstr>
      <vt:lpstr>ISO 26262 Reshapes Safety</vt:lpstr>
      <vt:lpstr>Problem</vt:lpstr>
      <vt:lpstr>Proposal</vt:lpstr>
      <vt:lpstr>Local vs. Global (RV-ECU) Monitor</vt:lpstr>
      <vt:lpstr>Example</vt:lpstr>
      <vt:lpstr>Current RV-ECU Progress</vt:lpstr>
      <vt:lpstr>Wrap 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Runtime Verification, Inc. Business Plan</dc:title>
  <dc:creator>Grigore</dc:creator>
  <cp:lastModifiedBy>Grigore Rosu</cp:lastModifiedBy>
  <cp:revision>281</cp:revision>
  <dcterms:created xsi:type="dcterms:W3CDTF">2006-08-16T00:00:00Z</dcterms:created>
  <dcterms:modified xsi:type="dcterms:W3CDTF">2015-12-15T05:28:27Z</dcterms:modified>
</cp:coreProperties>
</file>